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58" r:id="rId4"/>
    <p:sldId id="259" r:id="rId5"/>
    <p:sldId id="272" r:id="rId6"/>
    <p:sldId id="261" r:id="rId7"/>
    <p:sldId id="262" r:id="rId8"/>
    <p:sldId id="273" r:id="rId9"/>
    <p:sldId id="264" r:id="rId10"/>
    <p:sldId id="274" r:id="rId11"/>
    <p:sldId id="266" r:id="rId12"/>
    <p:sldId id="275" r:id="rId13"/>
    <p:sldId id="276" r:id="rId14"/>
    <p:sldId id="277" r:id="rId15"/>
    <p:sldId id="267" r:id="rId16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82320" autoAdjust="0"/>
  </p:normalViewPr>
  <p:slideViewPr>
    <p:cSldViewPr>
      <p:cViewPr varScale="1">
        <p:scale>
          <a:sx n="77" d="100"/>
          <a:sy n="77" d="100"/>
        </p:scale>
        <p:origin x="53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n-US" sz="3600" b="1" i="0" baseline="0" dirty="0"/>
              <a:t>PROMOCIÓN A 2º CURSO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'1GM'!$H$2</c:f>
              <c:strCache>
                <c:ptCount val="1"/>
                <c:pt idx="0">
                  <c:v>21-22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'1GM'!$A$3:$A$19</c:f>
              <c:strCache>
                <c:ptCount val="17"/>
                <c:pt idx="0">
                  <c:v>1EOI </c:v>
                </c:pt>
                <c:pt idx="1">
                  <c:v>1FMA </c:v>
                </c:pt>
                <c:pt idx="2">
                  <c:v>1LIA</c:v>
                </c:pt>
                <c:pt idx="3">
                  <c:v>1LIT</c:v>
                </c:pt>
                <c:pt idx="4">
                  <c:v>1MGA</c:v>
                </c:pt>
                <c:pt idx="5">
                  <c:v>1OGA</c:v>
                </c:pt>
                <c:pt idx="6">
                  <c:v>1OGAD / DIST</c:v>
                </c:pt>
                <c:pt idx="7">
                  <c:v>1OGDC / DIST</c:v>
                </c:pt>
                <c:pt idx="8">
                  <c:v>1SCA</c:v>
                </c:pt>
                <c:pt idx="9">
                  <c:v>1SCB</c:v>
                </c:pt>
                <c:pt idx="10">
                  <c:v>1SEM</c:v>
                </c:pt>
                <c:pt idx="11">
                  <c:v>1SEND / SEMIP</c:v>
                </c:pt>
                <c:pt idx="12">
                  <c:v>1SFA</c:v>
                </c:pt>
                <c:pt idx="13">
                  <c:v>1SFB / SEMIP</c:v>
                </c:pt>
                <c:pt idx="14">
                  <c:v>1XCA </c:v>
                </c:pt>
                <c:pt idx="15">
                  <c:v>1XEA</c:v>
                </c:pt>
                <c:pt idx="16">
                  <c:v>1XEB </c:v>
                </c:pt>
              </c:strCache>
            </c:strRef>
          </c:cat>
          <c:val>
            <c:numRef>
              <c:f>'1GM'!$H$3:$H$19</c:f>
              <c:numCache>
                <c:formatCode>General</c:formatCode>
                <c:ptCount val="17"/>
                <c:pt idx="0">
                  <c:v>75</c:v>
                </c:pt>
                <c:pt idx="1">
                  <c:v>94</c:v>
                </c:pt>
                <c:pt idx="2">
                  <c:v>47</c:v>
                </c:pt>
                <c:pt idx="3">
                  <c:v>58</c:v>
                </c:pt>
                <c:pt idx="4">
                  <c:v>63</c:v>
                </c:pt>
                <c:pt idx="5">
                  <c:v>64</c:v>
                </c:pt>
                <c:pt idx="6">
                  <c:v>64</c:v>
                </c:pt>
                <c:pt idx="8">
                  <c:v>95</c:v>
                </c:pt>
                <c:pt idx="10">
                  <c:v>86</c:v>
                </c:pt>
                <c:pt idx="12">
                  <c:v>68</c:v>
                </c:pt>
                <c:pt idx="14">
                  <c:v>84</c:v>
                </c:pt>
                <c:pt idx="15">
                  <c:v>53</c:v>
                </c:pt>
                <c:pt idx="16" formatCode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40-46E4-BFFF-7AF815DB2F61}"/>
            </c:ext>
          </c:extLst>
        </c:ser>
        <c:ser>
          <c:idx val="1"/>
          <c:order val="1"/>
          <c:tx>
            <c:strRef>
              <c:f>'1GM'!$I$2</c:f>
              <c:strCache>
                <c:ptCount val="1"/>
                <c:pt idx="0">
                  <c:v>22-23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'1GM'!$A$3:$A$19</c:f>
              <c:strCache>
                <c:ptCount val="17"/>
                <c:pt idx="0">
                  <c:v>1EOI </c:v>
                </c:pt>
                <c:pt idx="1">
                  <c:v>1FMA </c:v>
                </c:pt>
                <c:pt idx="2">
                  <c:v>1LIA</c:v>
                </c:pt>
                <c:pt idx="3">
                  <c:v>1LIT</c:v>
                </c:pt>
                <c:pt idx="4">
                  <c:v>1MGA</c:v>
                </c:pt>
                <c:pt idx="5">
                  <c:v>1OGA</c:v>
                </c:pt>
                <c:pt idx="6">
                  <c:v>1OGAD / DIST</c:v>
                </c:pt>
                <c:pt idx="7">
                  <c:v>1OGDC / DIST</c:v>
                </c:pt>
                <c:pt idx="8">
                  <c:v>1SCA</c:v>
                </c:pt>
                <c:pt idx="9">
                  <c:v>1SCB</c:v>
                </c:pt>
                <c:pt idx="10">
                  <c:v>1SEM</c:v>
                </c:pt>
                <c:pt idx="11">
                  <c:v>1SEND / SEMIP</c:v>
                </c:pt>
                <c:pt idx="12">
                  <c:v>1SFA</c:v>
                </c:pt>
                <c:pt idx="13">
                  <c:v>1SFB / SEMIP</c:v>
                </c:pt>
                <c:pt idx="14">
                  <c:v>1XCA </c:v>
                </c:pt>
                <c:pt idx="15">
                  <c:v>1XEA</c:v>
                </c:pt>
                <c:pt idx="16">
                  <c:v>1XEB </c:v>
                </c:pt>
              </c:strCache>
            </c:strRef>
          </c:cat>
          <c:val>
            <c:numRef>
              <c:f>'1GM'!$I$3:$I$19</c:f>
              <c:numCache>
                <c:formatCode>General</c:formatCode>
                <c:ptCount val="17"/>
                <c:pt idx="0">
                  <c:v>78</c:v>
                </c:pt>
                <c:pt idx="1">
                  <c:v>73</c:v>
                </c:pt>
                <c:pt idx="2">
                  <c:v>54</c:v>
                </c:pt>
                <c:pt idx="3">
                  <c:v>66</c:v>
                </c:pt>
                <c:pt idx="4">
                  <c:v>74</c:v>
                </c:pt>
                <c:pt idx="5">
                  <c:v>55</c:v>
                </c:pt>
                <c:pt idx="6">
                  <c:v>55</c:v>
                </c:pt>
                <c:pt idx="7">
                  <c:v>49</c:v>
                </c:pt>
                <c:pt idx="8">
                  <c:v>93</c:v>
                </c:pt>
                <c:pt idx="10">
                  <c:v>96</c:v>
                </c:pt>
                <c:pt idx="11">
                  <c:v>71</c:v>
                </c:pt>
                <c:pt idx="12">
                  <c:v>44</c:v>
                </c:pt>
                <c:pt idx="13" formatCode="0">
                  <c:v>72</c:v>
                </c:pt>
                <c:pt idx="14">
                  <c:v>86</c:v>
                </c:pt>
                <c:pt idx="15">
                  <c:v>46</c:v>
                </c:pt>
                <c:pt idx="16" formatCode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40-46E4-BFFF-7AF815DB2F61}"/>
            </c:ext>
          </c:extLst>
        </c:ser>
        <c:ser>
          <c:idx val="2"/>
          <c:order val="2"/>
          <c:tx>
            <c:strRef>
              <c:f>'1GM'!$J$2</c:f>
              <c:strCache>
                <c:ptCount val="1"/>
                <c:pt idx="0">
                  <c:v>23-24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'1GM'!$A$3:$A$19</c:f>
              <c:strCache>
                <c:ptCount val="17"/>
                <c:pt idx="0">
                  <c:v>1EOI </c:v>
                </c:pt>
                <c:pt idx="1">
                  <c:v>1FMA </c:v>
                </c:pt>
                <c:pt idx="2">
                  <c:v>1LIA</c:v>
                </c:pt>
                <c:pt idx="3">
                  <c:v>1LIT</c:v>
                </c:pt>
                <c:pt idx="4">
                  <c:v>1MGA</c:v>
                </c:pt>
                <c:pt idx="5">
                  <c:v>1OGA</c:v>
                </c:pt>
                <c:pt idx="6">
                  <c:v>1OGAD / DIST</c:v>
                </c:pt>
                <c:pt idx="7">
                  <c:v>1OGDC / DIST</c:v>
                </c:pt>
                <c:pt idx="8">
                  <c:v>1SCA</c:v>
                </c:pt>
                <c:pt idx="9">
                  <c:v>1SCB</c:v>
                </c:pt>
                <c:pt idx="10">
                  <c:v>1SEM</c:v>
                </c:pt>
                <c:pt idx="11">
                  <c:v>1SEND / SEMIP</c:v>
                </c:pt>
                <c:pt idx="12">
                  <c:v>1SFA</c:v>
                </c:pt>
                <c:pt idx="13">
                  <c:v>1SFB / SEMIP</c:v>
                </c:pt>
                <c:pt idx="14">
                  <c:v>1XCA </c:v>
                </c:pt>
                <c:pt idx="15">
                  <c:v>1XEA</c:v>
                </c:pt>
                <c:pt idx="16">
                  <c:v>1XEB </c:v>
                </c:pt>
              </c:strCache>
            </c:strRef>
          </c:cat>
          <c:val>
            <c:numRef>
              <c:f>'1GM'!$J$3:$J$19</c:f>
              <c:numCache>
                <c:formatCode>0</c:formatCode>
                <c:ptCount val="17"/>
                <c:pt idx="0">
                  <c:v>58</c:v>
                </c:pt>
                <c:pt idx="1">
                  <c:v>62</c:v>
                </c:pt>
                <c:pt idx="2">
                  <c:v>87</c:v>
                </c:pt>
                <c:pt idx="3">
                  <c:v>62</c:v>
                </c:pt>
                <c:pt idx="4">
                  <c:v>89</c:v>
                </c:pt>
                <c:pt idx="5">
                  <c:v>64</c:v>
                </c:pt>
                <c:pt idx="6">
                  <c:v>31</c:v>
                </c:pt>
                <c:pt idx="7">
                  <c:v>33</c:v>
                </c:pt>
                <c:pt idx="8">
                  <c:v>71</c:v>
                </c:pt>
                <c:pt idx="9">
                  <c:v>67</c:v>
                </c:pt>
                <c:pt idx="10">
                  <c:v>92</c:v>
                </c:pt>
                <c:pt idx="11">
                  <c:v>89</c:v>
                </c:pt>
                <c:pt idx="12">
                  <c:v>81</c:v>
                </c:pt>
                <c:pt idx="13">
                  <c:v>64</c:v>
                </c:pt>
                <c:pt idx="14">
                  <c:v>76</c:v>
                </c:pt>
                <c:pt idx="15">
                  <c:v>57</c:v>
                </c:pt>
                <c:pt idx="16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40-46E4-BFFF-7AF815DB2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0598128"/>
        <c:axId val="1"/>
      </c:barChart>
      <c:catAx>
        <c:axId val="840598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CENTRO</a:t>
                </a:r>
                <a:r>
                  <a:rPr lang="es-ES" baseline="0"/>
                  <a:t> INTEGRADO DE FP POLITÉCNICO DE MURCIA</a:t>
                </a:r>
                <a:endParaRPr lang="es-E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CURSO</a:t>
                </a:r>
                <a:r>
                  <a:rPr lang="es-ES" baseline="0"/>
                  <a:t> 2023-24</a:t>
                </a:r>
                <a:endParaRPr lang="es-E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es-ES"/>
          </a:p>
        </c:txPr>
        <c:crossAx val="8405981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89623599603493742"/>
          <c:y val="0.41479693442618326"/>
          <c:w val="0.1017158681936412"/>
          <c:h val="0.25598176671334094"/>
        </c:manualLayout>
      </c:layout>
      <c:overlay val="0"/>
      <c:txPr>
        <a:bodyPr/>
        <a:lstStyle/>
        <a:p>
          <a:pPr>
            <a:defRPr sz="1800"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3600" b="1" i="0" baseline="0" dirty="0"/>
              <a:t>PROMOCIÓN A 2º CURSOS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'1GS'!$H$2</c:f>
              <c:strCache>
                <c:ptCount val="1"/>
                <c:pt idx="0">
                  <c:v>21-22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'1GS'!$A$3:$A$26</c:f>
              <c:strCache>
                <c:ptCount val="24"/>
                <c:pt idx="0">
                  <c:v>3BPA</c:v>
                </c:pt>
                <c:pt idx="1">
                  <c:v>3EOA</c:v>
                </c:pt>
                <c:pt idx="2">
                  <c:v>3EPA</c:v>
                </c:pt>
                <c:pt idx="3">
                  <c:v>3ECO</c:v>
                </c:pt>
                <c:pt idx="4">
                  <c:v>3FDA</c:v>
                </c:pt>
                <c:pt idx="5">
                  <c:v>3FPA </c:v>
                </c:pt>
                <c:pt idx="6">
                  <c:v>3IMA</c:v>
                </c:pt>
                <c:pt idx="7">
                  <c:v>3LDA</c:v>
                </c:pt>
                <c:pt idx="8">
                  <c:v>3LIA</c:v>
                </c:pt>
                <c:pt idx="9">
                  <c:v>3LRA</c:v>
                </c:pt>
                <c:pt idx="10">
                  <c:v>3MGA </c:v>
                </c:pt>
                <c:pt idx="11">
                  <c:v>3MGAD / DIST</c:v>
                </c:pt>
                <c:pt idx="12">
                  <c:v>3OMDC / DIST</c:v>
                </c:pt>
                <c:pt idx="13">
                  <c:v>3MGB / BILIN</c:v>
                </c:pt>
                <c:pt idx="14">
                  <c:v>3OAA / BILIN</c:v>
                </c:pt>
                <c:pt idx="15">
                  <c:v>3ODIU</c:v>
                </c:pt>
                <c:pt idx="16">
                  <c:v>3OAAD / DIST</c:v>
                </c:pt>
                <c:pt idx="17">
                  <c:v>3ODDC / DIST</c:v>
                </c:pt>
                <c:pt idx="18">
                  <c:v>3SDA</c:v>
                </c:pt>
                <c:pt idx="19">
                  <c:v>3SDB</c:v>
                </c:pt>
                <c:pt idx="20">
                  <c:v>3SEAD / SEMIP</c:v>
                </c:pt>
                <c:pt idx="21">
                  <c:v>3SLA</c:v>
                </c:pt>
                <c:pt idx="22">
                  <c:v>3SLB</c:v>
                </c:pt>
                <c:pt idx="23">
                  <c:v>3XAA</c:v>
                </c:pt>
              </c:strCache>
            </c:strRef>
          </c:cat>
          <c:val>
            <c:numRef>
              <c:f>'1GS'!$H$3:$H$26</c:f>
              <c:numCache>
                <c:formatCode>General</c:formatCode>
                <c:ptCount val="24"/>
                <c:pt idx="0">
                  <c:v>81</c:v>
                </c:pt>
                <c:pt idx="1">
                  <c:v>64</c:v>
                </c:pt>
                <c:pt idx="2">
                  <c:v>60</c:v>
                </c:pt>
                <c:pt idx="4">
                  <c:v>80</c:v>
                </c:pt>
                <c:pt idx="5">
                  <c:v>62</c:v>
                </c:pt>
                <c:pt idx="7">
                  <c:v>83</c:v>
                </c:pt>
                <c:pt idx="8">
                  <c:v>71</c:v>
                </c:pt>
                <c:pt idx="10">
                  <c:v>80</c:v>
                </c:pt>
                <c:pt idx="13">
                  <c:v>73</c:v>
                </c:pt>
                <c:pt idx="16" formatCode="0">
                  <c:v>50</c:v>
                </c:pt>
                <c:pt idx="18">
                  <c:v>72</c:v>
                </c:pt>
                <c:pt idx="20">
                  <c:v>39</c:v>
                </c:pt>
                <c:pt idx="21">
                  <c:v>87</c:v>
                </c:pt>
                <c:pt idx="22">
                  <c:v>80</c:v>
                </c:pt>
                <c:pt idx="23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FE-4680-B4D3-A98A9C13B916}"/>
            </c:ext>
          </c:extLst>
        </c:ser>
        <c:ser>
          <c:idx val="1"/>
          <c:order val="1"/>
          <c:tx>
            <c:strRef>
              <c:f>'1GS'!$I$2</c:f>
              <c:strCache>
                <c:ptCount val="1"/>
                <c:pt idx="0">
                  <c:v>22-23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'1GS'!$A$3:$A$26</c:f>
              <c:strCache>
                <c:ptCount val="24"/>
                <c:pt idx="0">
                  <c:v>3BPA</c:v>
                </c:pt>
                <c:pt idx="1">
                  <c:v>3EOA</c:v>
                </c:pt>
                <c:pt idx="2">
                  <c:v>3EPA</c:v>
                </c:pt>
                <c:pt idx="3">
                  <c:v>3ECO</c:v>
                </c:pt>
                <c:pt idx="4">
                  <c:v>3FDA</c:v>
                </c:pt>
                <c:pt idx="5">
                  <c:v>3FPA </c:v>
                </c:pt>
                <c:pt idx="6">
                  <c:v>3IMA</c:v>
                </c:pt>
                <c:pt idx="7">
                  <c:v>3LDA</c:v>
                </c:pt>
                <c:pt idx="8">
                  <c:v>3LIA</c:v>
                </c:pt>
                <c:pt idx="9">
                  <c:v>3LRA</c:v>
                </c:pt>
                <c:pt idx="10">
                  <c:v>3MGA </c:v>
                </c:pt>
                <c:pt idx="11">
                  <c:v>3MGAD / DIST</c:v>
                </c:pt>
                <c:pt idx="12">
                  <c:v>3OMDC / DIST</c:v>
                </c:pt>
                <c:pt idx="13">
                  <c:v>3MGB / BILIN</c:v>
                </c:pt>
                <c:pt idx="14">
                  <c:v>3OAA / BILIN</c:v>
                </c:pt>
                <c:pt idx="15">
                  <c:v>3ODIU</c:v>
                </c:pt>
                <c:pt idx="16">
                  <c:v>3OAAD / DIST</c:v>
                </c:pt>
                <c:pt idx="17">
                  <c:v>3ODDC / DIST</c:v>
                </c:pt>
                <c:pt idx="18">
                  <c:v>3SDA</c:v>
                </c:pt>
                <c:pt idx="19">
                  <c:v>3SDB</c:v>
                </c:pt>
                <c:pt idx="20">
                  <c:v>3SEAD / SEMIP</c:v>
                </c:pt>
                <c:pt idx="21">
                  <c:v>3SLA</c:v>
                </c:pt>
                <c:pt idx="22">
                  <c:v>3SLB</c:v>
                </c:pt>
                <c:pt idx="23">
                  <c:v>3XAA</c:v>
                </c:pt>
              </c:strCache>
            </c:strRef>
          </c:cat>
          <c:val>
            <c:numRef>
              <c:f>'1GS'!$I$3:$I$26</c:f>
              <c:numCache>
                <c:formatCode>General</c:formatCode>
                <c:ptCount val="24"/>
                <c:pt idx="0">
                  <c:v>93</c:v>
                </c:pt>
                <c:pt idx="1">
                  <c:v>48</c:v>
                </c:pt>
                <c:pt idx="2">
                  <c:v>42</c:v>
                </c:pt>
                <c:pt idx="3">
                  <c:v>73</c:v>
                </c:pt>
                <c:pt idx="4">
                  <c:v>82</c:v>
                </c:pt>
                <c:pt idx="5">
                  <c:v>65</c:v>
                </c:pt>
                <c:pt idx="6">
                  <c:v>33</c:v>
                </c:pt>
                <c:pt idx="7">
                  <c:v>80</c:v>
                </c:pt>
                <c:pt idx="8">
                  <c:v>74</c:v>
                </c:pt>
                <c:pt idx="10">
                  <c:v>100</c:v>
                </c:pt>
                <c:pt idx="11">
                  <c:v>61</c:v>
                </c:pt>
                <c:pt idx="12">
                  <c:v>35</c:v>
                </c:pt>
                <c:pt idx="13">
                  <c:v>100</c:v>
                </c:pt>
                <c:pt idx="14">
                  <c:v>93</c:v>
                </c:pt>
                <c:pt idx="16" formatCode="0">
                  <c:v>79</c:v>
                </c:pt>
                <c:pt idx="17" formatCode="0">
                  <c:v>53</c:v>
                </c:pt>
                <c:pt idx="18">
                  <c:v>72</c:v>
                </c:pt>
                <c:pt idx="20">
                  <c:v>73</c:v>
                </c:pt>
                <c:pt idx="21">
                  <c:v>100</c:v>
                </c:pt>
                <c:pt idx="22">
                  <c:v>93</c:v>
                </c:pt>
                <c:pt idx="23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FE-4680-B4D3-A98A9C13B916}"/>
            </c:ext>
          </c:extLst>
        </c:ser>
        <c:ser>
          <c:idx val="2"/>
          <c:order val="2"/>
          <c:tx>
            <c:strRef>
              <c:f>'1GS'!$J$2</c:f>
              <c:strCache>
                <c:ptCount val="1"/>
                <c:pt idx="0">
                  <c:v>23-24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'1GS'!$A$3:$A$26</c:f>
              <c:strCache>
                <c:ptCount val="24"/>
                <c:pt idx="0">
                  <c:v>3BPA</c:v>
                </c:pt>
                <c:pt idx="1">
                  <c:v>3EOA</c:v>
                </c:pt>
                <c:pt idx="2">
                  <c:v>3EPA</c:v>
                </c:pt>
                <c:pt idx="3">
                  <c:v>3ECO</c:v>
                </c:pt>
                <c:pt idx="4">
                  <c:v>3FDA</c:v>
                </c:pt>
                <c:pt idx="5">
                  <c:v>3FPA </c:v>
                </c:pt>
                <c:pt idx="6">
                  <c:v>3IMA</c:v>
                </c:pt>
                <c:pt idx="7">
                  <c:v>3LDA</c:v>
                </c:pt>
                <c:pt idx="8">
                  <c:v>3LIA</c:v>
                </c:pt>
                <c:pt idx="9">
                  <c:v>3LRA</c:v>
                </c:pt>
                <c:pt idx="10">
                  <c:v>3MGA </c:v>
                </c:pt>
                <c:pt idx="11">
                  <c:v>3MGAD / DIST</c:v>
                </c:pt>
                <c:pt idx="12">
                  <c:v>3OMDC / DIST</c:v>
                </c:pt>
                <c:pt idx="13">
                  <c:v>3MGB / BILIN</c:v>
                </c:pt>
                <c:pt idx="14">
                  <c:v>3OAA / BILIN</c:v>
                </c:pt>
                <c:pt idx="15">
                  <c:v>3ODIU</c:v>
                </c:pt>
                <c:pt idx="16">
                  <c:v>3OAAD / DIST</c:v>
                </c:pt>
                <c:pt idx="17">
                  <c:v>3ODDC / DIST</c:v>
                </c:pt>
                <c:pt idx="18">
                  <c:v>3SDA</c:v>
                </c:pt>
                <c:pt idx="19">
                  <c:v>3SDB</c:v>
                </c:pt>
                <c:pt idx="20">
                  <c:v>3SEAD / SEMIP</c:v>
                </c:pt>
                <c:pt idx="21">
                  <c:v>3SLA</c:v>
                </c:pt>
                <c:pt idx="22">
                  <c:v>3SLB</c:v>
                </c:pt>
                <c:pt idx="23">
                  <c:v>3XAA</c:v>
                </c:pt>
              </c:strCache>
            </c:strRef>
          </c:cat>
          <c:val>
            <c:numRef>
              <c:f>'1GS'!$J$3:$J$26</c:f>
              <c:numCache>
                <c:formatCode>0</c:formatCode>
                <c:ptCount val="24"/>
                <c:pt idx="0">
                  <c:v>86</c:v>
                </c:pt>
                <c:pt idx="1">
                  <c:v>65</c:v>
                </c:pt>
                <c:pt idx="2">
                  <c:v>72</c:v>
                </c:pt>
                <c:pt idx="3">
                  <c:v>50</c:v>
                </c:pt>
                <c:pt idx="4">
                  <c:v>80</c:v>
                </c:pt>
                <c:pt idx="5">
                  <c:v>86</c:v>
                </c:pt>
                <c:pt idx="6">
                  <c:v>80</c:v>
                </c:pt>
                <c:pt idx="7">
                  <c:v>77</c:v>
                </c:pt>
                <c:pt idx="8">
                  <c:v>84</c:v>
                </c:pt>
                <c:pt idx="9">
                  <c:v>89</c:v>
                </c:pt>
                <c:pt idx="10">
                  <c:v>96</c:v>
                </c:pt>
                <c:pt idx="11">
                  <c:v>49</c:v>
                </c:pt>
                <c:pt idx="12">
                  <c:v>63</c:v>
                </c:pt>
                <c:pt idx="13">
                  <c:v>83</c:v>
                </c:pt>
                <c:pt idx="14">
                  <c:v>76</c:v>
                </c:pt>
                <c:pt idx="15">
                  <c:v>93</c:v>
                </c:pt>
                <c:pt idx="16">
                  <c:v>35</c:v>
                </c:pt>
                <c:pt idx="17">
                  <c:v>54</c:v>
                </c:pt>
                <c:pt idx="18">
                  <c:v>96</c:v>
                </c:pt>
                <c:pt idx="19">
                  <c:v>94</c:v>
                </c:pt>
                <c:pt idx="20">
                  <c:v>53</c:v>
                </c:pt>
                <c:pt idx="21">
                  <c:v>88</c:v>
                </c:pt>
                <c:pt idx="22">
                  <c:v>96</c:v>
                </c:pt>
                <c:pt idx="23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FE-4680-B4D3-A98A9C13B9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9565952"/>
        <c:axId val="1"/>
      </c:barChart>
      <c:catAx>
        <c:axId val="359565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CENTRO</a:t>
                </a:r>
                <a:r>
                  <a:rPr lang="es-ES" baseline="0"/>
                  <a:t> INTEGRADO DE FP POLITÉCNICO DE MURCIA</a:t>
                </a:r>
                <a:endParaRPr lang="es-E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CURSO</a:t>
                </a:r>
                <a:r>
                  <a:rPr lang="es-ES" baseline="0"/>
                  <a:t> 2023-24</a:t>
                </a:r>
                <a:endParaRPr lang="es-E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es-ES"/>
          </a:p>
        </c:txPr>
        <c:crossAx val="3595659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9020249308073548"/>
          <c:y val="0.40258216616728215"/>
          <c:w val="8.2022086530189151E-2"/>
          <c:h val="0.2455253459441776"/>
        </c:manualLayout>
      </c:layout>
      <c:overlay val="0"/>
      <c:txPr>
        <a:bodyPr/>
        <a:lstStyle/>
        <a:p>
          <a:pPr>
            <a:defRPr sz="1800"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s-ES" sz="3600" dirty="0"/>
              <a:t>% </a:t>
            </a:r>
            <a:r>
              <a:rPr lang="es-ES" sz="3600" baseline="0" dirty="0"/>
              <a:t>TITULAN</a:t>
            </a:r>
            <a:endParaRPr lang="es-ES" sz="3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'2GM'!$H$2</c:f>
              <c:strCache>
                <c:ptCount val="1"/>
                <c:pt idx="0">
                  <c:v>21-22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'2GM'!$G$3:$G$17</c:f>
              <c:strCache>
                <c:ptCount val="15"/>
                <c:pt idx="0">
                  <c:v>2EOI / 2EOI</c:v>
                </c:pt>
                <c:pt idx="1">
                  <c:v>2FMA / 2FMA</c:v>
                </c:pt>
                <c:pt idx="2">
                  <c:v>2LIA / 2LIA</c:v>
                </c:pt>
                <c:pt idx="3">
                  <c:v>2LIT / 2LIT</c:v>
                </c:pt>
                <c:pt idx="4">
                  <c:v>2MGA </c:v>
                </c:pt>
                <c:pt idx="5">
                  <c:v>2OGA</c:v>
                </c:pt>
                <c:pt idx="6">
                  <c:v>2OGAD / DIST</c:v>
                </c:pt>
                <c:pt idx="7">
                  <c:v>2OGDC/ DIST</c:v>
                </c:pt>
                <c:pt idx="8">
                  <c:v>2SCA</c:v>
                </c:pt>
                <c:pt idx="9">
                  <c:v>2SEM</c:v>
                </c:pt>
                <c:pt idx="10">
                  <c:v>2SEMD / SEMIP</c:v>
                </c:pt>
                <c:pt idx="11">
                  <c:v>2SFA</c:v>
                </c:pt>
                <c:pt idx="12">
                  <c:v>2SFD/ SEMIP</c:v>
                </c:pt>
                <c:pt idx="13">
                  <c:v>2XCA</c:v>
                </c:pt>
                <c:pt idx="14">
                  <c:v>2XEA </c:v>
                </c:pt>
              </c:strCache>
            </c:strRef>
          </c:cat>
          <c:val>
            <c:numRef>
              <c:f>'2GM'!$H$3:$H$17</c:f>
              <c:numCache>
                <c:formatCode>General</c:formatCode>
                <c:ptCount val="15"/>
                <c:pt idx="0">
                  <c:v>67</c:v>
                </c:pt>
                <c:pt idx="1">
                  <c:v>71</c:v>
                </c:pt>
                <c:pt idx="2">
                  <c:v>56</c:v>
                </c:pt>
                <c:pt idx="3">
                  <c:v>72</c:v>
                </c:pt>
                <c:pt idx="4">
                  <c:v>88</c:v>
                </c:pt>
                <c:pt idx="5">
                  <c:v>65</c:v>
                </c:pt>
                <c:pt idx="8">
                  <c:v>100</c:v>
                </c:pt>
                <c:pt idx="9">
                  <c:v>89</c:v>
                </c:pt>
                <c:pt idx="11">
                  <c:v>70</c:v>
                </c:pt>
                <c:pt idx="13">
                  <c:v>71</c:v>
                </c:pt>
                <c:pt idx="1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5D-43FC-A7F5-4472BDB524BD}"/>
            </c:ext>
          </c:extLst>
        </c:ser>
        <c:ser>
          <c:idx val="1"/>
          <c:order val="1"/>
          <c:tx>
            <c:strRef>
              <c:f>'2GM'!$I$2</c:f>
              <c:strCache>
                <c:ptCount val="1"/>
                <c:pt idx="0">
                  <c:v>22-23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'2GM'!$G$3:$G$17</c:f>
              <c:strCache>
                <c:ptCount val="15"/>
                <c:pt idx="0">
                  <c:v>2EOI / 2EOI</c:v>
                </c:pt>
                <c:pt idx="1">
                  <c:v>2FMA / 2FMA</c:v>
                </c:pt>
                <c:pt idx="2">
                  <c:v>2LIA / 2LIA</c:v>
                </c:pt>
                <c:pt idx="3">
                  <c:v>2LIT / 2LIT</c:v>
                </c:pt>
                <c:pt idx="4">
                  <c:v>2MGA </c:v>
                </c:pt>
                <c:pt idx="5">
                  <c:v>2OGA</c:v>
                </c:pt>
                <c:pt idx="6">
                  <c:v>2OGAD / DIST</c:v>
                </c:pt>
                <c:pt idx="7">
                  <c:v>2OGDC/ DIST</c:v>
                </c:pt>
                <c:pt idx="8">
                  <c:v>2SCA</c:v>
                </c:pt>
                <c:pt idx="9">
                  <c:v>2SEM</c:v>
                </c:pt>
                <c:pt idx="10">
                  <c:v>2SEMD / SEMIP</c:v>
                </c:pt>
                <c:pt idx="11">
                  <c:v>2SFA</c:v>
                </c:pt>
                <c:pt idx="12">
                  <c:v>2SFD/ SEMIP</c:v>
                </c:pt>
                <c:pt idx="13">
                  <c:v>2XCA</c:v>
                </c:pt>
                <c:pt idx="14">
                  <c:v>2XEA </c:v>
                </c:pt>
              </c:strCache>
            </c:strRef>
          </c:cat>
          <c:val>
            <c:numRef>
              <c:f>'2GM'!$I$3:$I$17</c:f>
              <c:numCache>
                <c:formatCode>General</c:formatCode>
                <c:ptCount val="15"/>
                <c:pt idx="0">
                  <c:v>73</c:v>
                </c:pt>
                <c:pt idx="1">
                  <c:v>78</c:v>
                </c:pt>
                <c:pt idx="2">
                  <c:v>87</c:v>
                </c:pt>
                <c:pt idx="3">
                  <c:v>79</c:v>
                </c:pt>
                <c:pt idx="4">
                  <c:v>85</c:v>
                </c:pt>
                <c:pt idx="5">
                  <c:v>78</c:v>
                </c:pt>
                <c:pt idx="8">
                  <c:v>100</c:v>
                </c:pt>
                <c:pt idx="9">
                  <c:v>94</c:v>
                </c:pt>
                <c:pt idx="11">
                  <c:v>70</c:v>
                </c:pt>
                <c:pt idx="12">
                  <c:v>54</c:v>
                </c:pt>
                <c:pt idx="13">
                  <c:v>95</c:v>
                </c:pt>
                <c:pt idx="1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5D-43FC-A7F5-4472BDB524BD}"/>
            </c:ext>
          </c:extLst>
        </c:ser>
        <c:ser>
          <c:idx val="2"/>
          <c:order val="2"/>
          <c:tx>
            <c:strRef>
              <c:f>'2GM'!$J$2</c:f>
              <c:strCache>
                <c:ptCount val="1"/>
                <c:pt idx="0">
                  <c:v>23-24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'2GM'!$G$3:$G$17</c:f>
              <c:strCache>
                <c:ptCount val="15"/>
                <c:pt idx="0">
                  <c:v>2EOI / 2EOI</c:v>
                </c:pt>
                <c:pt idx="1">
                  <c:v>2FMA / 2FMA</c:v>
                </c:pt>
                <c:pt idx="2">
                  <c:v>2LIA / 2LIA</c:v>
                </c:pt>
                <c:pt idx="3">
                  <c:v>2LIT / 2LIT</c:v>
                </c:pt>
                <c:pt idx="4">
                  <c:v>2MGA </c:v>
                </c:pt>
                <c:pt idx="5">
                  <c:v>2OGA</c:v>
                </c:pt>
                <c:pt idx="6">
                  <c:v>2OGAD / DIST</c:v>
                </c:pt>
                <c:pt idx="7">
                  <c:v>2OGDC/ DIST</c:v>
                </c:pt>
                <c:pt idx="8">
                  <c:v>2SCA</c:v>
                </c:pt>
                <c:pt idx="9">
                  <c:v>2SEM</c:v>
                </c:pt>
                <c:pt idx="10">
                  <c:v>2SEMD / SEMIP</c:v>
                </c:pt>
                <c:pt idx="11">
                  <c:v>2SFA</c:v>
                </c:pt>
                <c:pt idx="12">
                  <c:v>2SFD/ SEMIP</c:v>
                </c:pt>
                <c:pt idx="13">
                  <c:v>2XCA</c:v>
                </c:pt>
                <c:pt idx="14">
                  <c:v>2XEA </c:v>
                </c:pt>
              </c:strCache>
            </c:strRef>
          </c:cat>
          <c:val>
            <c:numRef>
              <c:f>'2GM'!$J$3:$J$17</c:f>
              <c:numCache>
                <c:formatCode>0</c:formatCode>
                <c:ptCount val="15"/>
                <c:pt idx="0">
                  <c:v>77.22</c:v>
                </c:pt>
                <c:pt idx="1">
                  <c:v>66.66</c:v>
                </c:pt>
                <c:pt idx="2">
                  <c:v>93</c:v>
                </c:pt>
                <c:pt idx="3">
                  <c:v>100</c:v>
                </c:pt>
                <c:pt idx="4">
                  <c:v>80</c:v>
                </c:pt>
                <c:pt idx="5">
                  <c:v>100</c:v>
                </c:pt>
                <c:pt idx="6">
                  <c:v>39</c:v>
                </c:pt>
                <c:pt idx="7">
                  <c:v>43</c:v>
                </c:pt>
                <c:pt idx="8">
                  <c:v>92.3</c:v>
                </c:pt>
                <c:pt idx="9">
                  <c:v>68</c:v>
                </c:pt>
                <c:pt idx="10">
                  <c:v>62</c:v>
                </c:pt>
                <c:pt idx="11">
                  <c:v>73</c:v>
                </c:pt>
                <c:pt idx="12">
                  <c:v>46</c:v>
                </c:pt>
                <c:pt idx="13">
                  <c:v>100</c:v>
                </c:pt>
                <c:pt idx="1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5D-43FC-A7F5-4472BDB524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9559152"/>
        <c:axId val="1"/>
      </c:barChart>
      <c:catAx>
        <c:axId val="359559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 dirty="0"/>
                  <a:t>CENTRO INTEGRADO DE FP POLITÉCNICO DE MURCIA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CURSO</a:t>
                </a:r>
                <a:r>
                  <a:rPr lang="es-ES" baseline="0"/>
                  <a:t> 2023-24</a:t>
                </a:r>
                <a:endParaRPr lang="es-E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es-ES"/>
          </a:p>
        </c:txPr>
        <c:crossAx val="3595591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90293551837249453"/>
          <c:y val="0.4291209001897433"/>
          <c:w val="9.6748064719758164E-2"/>
          <c:h val="0.25721448434506328"/>
        </c:manualLayout>
      </c:layout>
      <c:overlay val="0"/>
      <c:txPr>
        <a:bodyPr/>
        <a:lstStyle/>
        <a:p>
          <a:pPr>
            <a:defRPr sz="1800"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s-ES" sz="3600" b="1" i="0" baseline="0" dirty="0"/>
              <a:t>% TITULAN</a:t>
            </a:r>
          </a:p>
        </c:rich>
      </c:tx>
      <c:layout>
        <c:manualLayout>
          <c:xMode val="edge"/>
          <c:yMode val="edge"/>
          <c:x val="0.38404696876379657"/>
          <c:y val="2.409537178975908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9767800699496887E-2"/>
          <c:y val="9.7965185082343295E-2"/>
          <c:w val="0.83807439824945296"/>
          <c:h val="0.71810843884315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'2GS'!$H$3</c:f>
              <c:strCache>
                <c:ptCount val="1"/>
                <c:pt idx="0">
                  <c:v>21-22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'2GS'!$A$4:$A$24</c:f>
              <c:strCache>
                <c:ptCount val="21"/>
                <c:pt idx="0">
                  <c:v>4BPA</c:v>
                </c:pt>
                <c:pt idx="1">
                  <c:v>4EOA</c:v>
                </c:pt>
                <c:pt idx="2">
                  <c:v>4ECO</c:v>
                </c:pt>
                <c:pt idx="3">
                  <c:v>4EPA</c:v>
                </c:pt>
                <c:pt idx="4">
                  <c:v>4FDA</c:v>
                </c:pt>
                <c:pt idx="5">
                  <c:v>4FPA</c:v>
                </c:pt>
                <c:pt idx="6">
                  <c:v>4LDA</c:v>
                </c:pt>
                <c:pt idx="7">
                  <c:v>4LIA</c:v>
                </c:pt>
                <c:pt idx="8">
                  <c:v>4MGA</c:v>
                </c:pt>
                <c:pt idx="9">
                  <c:v>4MGAD /DIST</c:v>
                </c:pt>
                <c:pt idx="10">
                  <c:v>4OMDC / DIST</c:v>
                </c:pt>
                <c:pt idx="11">
                  <c:v>4MGB</c:v>
                </c:pt>
                <c:pt idx="12">
                  <c:v>4IMA</c:v>
                </c:pt>
                <c:pt idx="13">
                  <c:v>4OAA</c:v>
                </c:pt>
                <c:pt idx="14">
                  <c:v>4OAAD / DIST</c:v>
                </c:pt>
                <c:pt idx="15">
                  <c:v>4ODDC / DIST</c:v>
                </c:pt>
                <c:pt idx="16">
                  <c:v>4SDA</c:v>
                </c:pt>
                <c:pt idx="17">
                  <c:v>4SEAD / SEMIP</c:v>
                </c:pt>
                <c:pt idx="18">
                  <c:v>4SLA</c:v>
                </c:pt>
                <c:pt idx="19">
                  <c:v>4SLB</c:v>
                </c:pt>
                <c:pt idx="20">
                  <c:v>4XAA </c:v>
                </c:pt>
              </c:strCache>
            </c:strRef>
          </c:cat>
          <c:val>
            <c:numRef>
              <c:f>'2GS'!$H$4:$H$24</c:f>
              <c:numCache>
                <c:formatCode>General</c:formatCode>
                <c:ptCount val="21"/>
                <c:pt idx="0">
                  <c:v>96</c:v>
                </c:pt>
                <c:pt idx="1">
                  <c:v>67</c:v>
                </c:pt>
                <c:pt idx="3">
                  <c:v>62</c:v>
                </c:pt>
                <c:pt idx="4">
                  <c:v>74</c:v>
                </c:pt>
                <c:pt idx="5">
                  <c:v>58</c:v>
                </c:pt>
                <c:pt idx="6">
                  <c:v>90</c:v>
                </c:pt>
                <c:pt idx="7">
                  <c:v>45</c:v>
                </c:pt>
                <c:pt idx="8">
                  <c:v>84</c:v>
                </c:pt>
                <c:pt idx="11">
                  <c:v>79</c:v>
                </c:pt>
                <c:pt idx="16">
                  <c:v>85</c:v>
                </c:pt>
                <c:pt idx="17">
                  <c:v>59</c:v>
                </c:pt>
                <c:pt idx="18">
                  <c:v>41</c:v>
                </c:pt>
                <c:pt idx="19">
                  <c:v>100</c:v>
                </c:pt>
                <c:pt idx="2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8-4A4A-857A-76ED6F966A02}"/>
            </c:ext>
          </c:extLst>
        </c:ser>
        <c:ser>
          <c:idx val="1"/>
          <c:order val="1"/>
          <c:tx>
            <c:strRef>
              <c:f>'2GS'!$I$3</c:f>
              <c:strCache>
                <c:ptCount val="1"/>
                <c:pt idx="0">
                  <c:v>22-23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'2GS'!$A$4:$A$24</c:f>
              <c:strCache>
                <c:ptCount val="21"/>
                <c:pt idx="0">
                  <c:v>4BPA</c:v>
                </c:pt>
                <c:pt idx="1">
                  <c:v>4EOA</c:v>
                </c:pt>
                <c:pt idx="2">
                  <c:v>4ECO</c:v>
                </c:pt>
                <c:pt idx="3">
                  <c:v>4EPA</c:v>
                </c:pt>
                <c:pt idx="4">
                  <c:v>4FDA</c:v>
                </c:pt>
                <c:pt idx="5">
                  <c:v>4FPA</c:v>
                </c:pt>
                <c:pt idx="6">
                  <c:v>4LDA</c:v>
                </c:pt>
                <c:pt idx="7">
                  <c:v>4LIA</c:v>
                </c:pt>
                <c:pt idx="8">
                  <c:v>4MGA</c:v>
                </c:pt>
                <c:pt idx="9">
                  <c:v>4MGAD /DIST</c:v>
                </c:pt>
                <c:pt idx="10">
                  <c:v>4OMDC / DIST</c:v>
                </c:pt>
                <c:pt idx="11">
                  <c:v>4MGB</c:v>
                </c:pt>
                <c:pt idx="12">
                  <c:v>4IMA</c:v>
                </c:pt>
                <c:pt idx="13">
                  <c:v>4OAA</c:v>
                </c:pt>
                <c:pt idx="14">
                  <c:v>4OAAD / DIST</c:v>
                </c:pt>
                <c:pt idx="15">
                  <c:v>4ODDC / DIST</c:v>
                </c:pt>
                <c:pt idx="16">
                  <c:v>4SDA</c:v>
                </c:pt>
                <c:pt idx="17">
                  <c:v>4SEAD / SEMIP</c:v>
                </c:pt>
                <c:pt idx="18">
                  <c:v>4SLA</c:v>
                </c:pt>
                <c:pt idx="19">
                  <c:v>4SLB</c:v>
                </c:pt>
                <c:pt idx="20">
                  <c:v>4XAA </c:v>
                </c:pt>
              </c:strCache>
            </c:strRef>
          </c:cat>
          <c:val>
            <c:numRef>
              <c:f>'2GS'!$I$4:$I$24</c:f>
              <c:numCache>
                <c:formatCode>General</c:formatCode>
                <c:ptCount val="21"/>
                <c:pt idx="0">
                  <c:v>86</c:v>
                </c:pt>
                <c:pt idx="1">
                  <c:v>91</c:v>
                </c:pt>
                <c:pt idx="3">
                  <c:v>70</c:v>
                </c:pt>
                <c:pt idx="4">
                  <c:v>75</c:v>
                </c:pt>
                <c:pt idx="5">
                  <c:v>43</c:v>
                </c:pt>
                <c:pt idx="6">
                  <c:v>95</c:v>
                </c:pt>
                <c:pt idx="7">
                  <c:v>82</c:v>
                </c:pt>
                <c:pt idx="8">
                  <c:v>96</c:v>
                </c:pt>
                <c:pt idx="11">
                  <c:v>86</c:v>
                </c:pt>
                <c:pt idx="14">
                  <c:v>29</c:v>
                </c:pt>
                <c:pt idx="16">
                  <c:v>96</c:v>
                </c:pt>
                <c:pt idx="17">
                  <c:v>70</c:v>
                </c:pt>
                <c:pt idx="18">
                  <c:v>80</c:v>
                </c:pt>
                <c:pt idx="19">
                  <c:v>75</c:v>
                </c:pt>
                <c:pt idx="20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48-4A4A-857A-76ED6F966A02}"/>
            </c:ext>
          </c:extLst>
        </c:ser>
        <c:ser>
          <c:idx val="2"/>
          <c:order val="2"/>
          <c:tx>
            <c:strRef>
              <c:f>'2GS'!$J$3</c:f>
              <c:strCache>
                <c:ptCount val="1"/>
                <c:pt idx="0">
                  <c:v>23-24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'2GS'!$A$4:$A$24</c:f>
              <c:strCache>
                <c:ptCount val="21"/>
                <c:pt idx="0">
                  <c:v>4BPA</c:v>
                </c:pt>
                <c:pt idx="1">
                  <c:v>4EOA</c:v>
                </c:pt>
                <c:pt idx="2">
                  <c:v>4ECO</c:v>
                </c:pt>
                <c:pt idx="3">
                  <c:v>4EPA</c:v>
                </c:pt>
                <c:pt idx="4">
                  <c:v>4FDA</c:v>
                </c:pt>
                <c:pt idx="5">
                  <c:v>4FPA</c:v>
                </c:pt>
                <c:pt idx="6">
                  <c:v>4LDA</c:v>
                </c:pt>
                <c:pt idx="7">
                  <c:v>4LIA</c:v>
                </c:pt>
                <c:pt idx="8">
                  <c:v>4MGA</c:v>
                </c:pt>
                <c:pt idx="9">
                  <c:v>4MGAD /DIST</c:v>
                </c:pt>
                <c:pt idx="10">
                  <c:v>4OMDC / DIST</c:v>
                </c:pt>
                <c:pt idx="11">
                  <c:v>4MGB</c:v>
                </c:pt>
                <c:pt idx="12">
                  <c:v>4IMA</c:v>
                </c:pt>
                <c:pt idx="13">
                  <c:v>4OAA</c:v>
                </c:pt>
                <c:pt idx="14">
                  <c:v>4OAAD / DIST</c:v>
                </c:pt>
                <c:pt idx="15">
                  <c:v>4ODDC / DIST</c:v>
                </c:pt>
                <c:pt idx="16">
                  <c:v>4SDA</c:v>
                </c:pt>
                <c:pt idx="17">
                  <c:v>4SEAD / SEMIP</c:v>
                </c:pt>
                <c:pt idx="18">
                  <c:v>4SLA</c:v>
                </c:pt>
                <c:pt idx="19">
                  <c:v>4SLB</c:v>
                </c:pt>
                <c:pt idx="20">
                  <c:v>4XAA </c:v>
                </c:pt>
              </c:strCache>
            </c:strRef>
          </c:cat>
          <c:val>
            <c:numRef>
              <c:f>'2GS'!$J$4:$J$24</c:f>
              <c:numCache>
                <c:formatCode>0</c:formatCode>
                <c:ptCount val="21"/>
                <c:pt idx="0">
                  <c:v>93</c:v>
                </c:pt>
                <c:pt idx="1">
                  <c:v>86</c:v>
                </c:pt>
                <c:pt idx="2">
                  <c:v>100</c:v>
                </c:pt>
                <c:pt idx="3">
                  <c:v>80</c:v>
                </c:pt>
                <c:pt idx="4">
                  <c:v>56</c:v>
                </c:pt>
                <c:pt idx="5">
                  <c:v>61</c:v>
                </c:pt>
                <c:pt idx="6">
                  <c:v>93</c:v>
                </c:pt>
                <c:pt idx="7">
                  <c:v>58</c:v>
                </c:pt>
                <c:pt idx="8">
                  <c:v>94</c:v>
                </c:pt>
                <c:pt idx="9">
                  <c:v>36</c:v>
                </c:pt>
                <c:pt idx="10">
                  <c:v>36</c:v>
                </c:pt>
                <c:pt idx="11">
                  <c:v>75</c:v>
                </c:pt>
                <c:pt idx="12">
                  <c:v>65</c:v>
                </c:pt>
                <c:pt idx="13">
                  <c:v>92</c:v>
                </c:pt>
                <c:pt idx="14">
                  <c:v>32</c:v>
                </c:pt>
                <c:pt idx="15">
                  <c:v>35</c:v>
                </c:pt>
                <c:pt idx="16">
                  <c:v>87</c:v>
                </c:pt>
                <c:pt idx="17">
                  <c:v>62</c:v>
                </c:pt>
                <c:pt idx="18">
                  <c:v>55</c:v>
                </c:pt>
                <c:pt idx="19">
                  <c:v>80</c:v>
                </c:pt>
                <c:pt idx="20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48-4A4A-857A-76ED6F966A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9567152"/>
        <c:axId val="1"/>
      </c:barChart>
      <c:catAx>
        <c:axId val="35956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CURSO</a:t>
                </a:r>
                <a:r>
                  <a:rPr lang="es-ES" baseline="0"/>
                  <a:t> 2023-24</a:t>
                </a:r>
                <a:endParaRPr lang="es-E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es-ES"/>
          </a:p>
        </c:txPr>
        <c:crossAx val="3595671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>
        <c:manualLayout>
          <c:xMode val="edge"/>
          <c:yMode val="edge"/>
          <c:x val="0.90919616108592483"/>
          <c:y val="0.47835422806786027"/>
          <c:w val="7.6537288899493627E-2"/>
          <c:h val="0.20217246587193355"/>
        </c:manualLayout>
      </c:layout>
      <c:overlay val="0"/>
      <c:txPr>
        <a:bodyPr/>
        <a:lstStyle/>
        <a:p>
          <a:pPr>
            <a:defRPr sz="1800" b="1"/>
          </a:pPr>
          <a:endParaRPr lang="es-E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="1" dirty="0"/>
              <a:t> </a:t>
            </a:r>
            <a:r>
              <a:rPr lang="es-ES" sz="3600" b="1" dirty="0"/>
              <a:t>%</a:t>
            </a:r>
            <a:r>
              <a:rPr lang="es-ES" sz="3600" b="1" baseline="0" dirty="0"/>
              <a:t> </a:t>
            </a:r>
            <a:r>
              <a:rPr lang="es-ES" sz="3600" b="1" dirty="0"/>
              <a:t>TITULAN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'C.ESPECIALIZACIÓN'!$H$3</c:f>
              <c:strCache>
                <c:ptCount val="1"/>
                <c:pt idx="0">
                  <c:v>21-22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'C.ESPECIALIZACIÓN'!$G$4:$G$8</c:f>
              <c:strCache>
                <c:ptCount val="5"/>
                <c:pt idx="0">
                  <c:v>EBIM</c:v>
                </c:pt>
                <c:pt idx="1">
                  <c:v>ECCC</c:v>
                </c:pt>
                <c:pt idx="2">
                  <c:v>EDIM</c:v>
                </c:pt>
                <c:pt idx="3">
                  <c:v>EROC</c:v>
                </c:pt>
                <c:pt idx="4">
                  <c:v>EVHE</c:v>
                </c:pt>
              </c:strCache>
            </c:strRef>
          </c:cat>
          <c:val>
            <c:numRef>
              <c:f>'C.ESPECIALIZACIÓN'!$H$4:$H$8</c:f>
              <c:numCache>
                <c:formatCode>General</c:formatCode>
                <c:ptCount val="5"/>
                <c:pt idx="0">
                  <c:v>68</c:v>
                </c:pt>
                <c:pt idx="1">
                  <c:v>69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AC-4FD4-A6D6-237180409776}"/>
            </c:ext>
          </c:extLst>
        </c:ser>
        <c:ser>
          <c:idx val="1"/>
          <c:order val="1"/>
          <c:tx>
            <c:strRef>
              <c:f>'C.ESPECIALIZACIÓN'!$I$3</c:f>
              <c:strCache>
                <c:ptCount val="1"/>
                <c:pt idx="0">
                  <c:v>22-23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'C.ESPECIALIZACIÓN'!$G$4:$G$8</c:f>
              <c:strCache>
                <c:ptCount val="5"/>
                <c:pt idx="0">
                  <c:v>EBIM</c:v>
                </c:pt>
                <c:pt idx="1">
                  <c:v>ECCC</c:v>
                </c:pt>
                <c:pt idx="2">
                  <c:v>EDIM</c:v>
                </c:pt>
                <c:pt idx="3">
                  <c:v>EROC</c:v>
                </c:pt>
                <c:pt idx="4">
                  <c:v>EVHE</c:v>
                </c:pt>
              </c:strCache>
            </c:strRef>
          </c:cat>
          <c:val>
            <c:numRef>
              <c:f>'C.ESPECIALIZACIÓN'!$I$4:$I$8</c:f>
              <c:numCache>
                <c:formatCode>General</c:formatCode>
                <c:ptCount val="5"/>
                <c:pt idx="0">
                  <c:v>80</c:v>
                </c:pt>
                <c:pt idx="1">
                  <c:v>75</c:v>
                </c:pt>
                <c:pt idx="2">
                  <c:v>71</c:v>
                </c:pt>
                <c:pt idx="4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AC-4FD4-A6D6-237180409776}"/>
            </c:ext>
          </c:extLst>
        </c:ser>
        <c:ser>
          <c:idx val="2"/>
          <c:order val="2"/>
          <c:tx>
            <c:strRef>
              <c:f>'C.ESPECIALIZACIÓN'!$J$3</c:f>
              <c:strCache>
                <c:ptCount val="1"/>
                <c:pt idx="0">
                  <c:v>23-24</c:v>
                </c:pt>
              </c:strCache>
            </c:strRef>
          </c:tx>
          <c:invertIfNegative val="0"/>
          <c:dLbls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'C.ESPECIALIZACIÓN'!$G$4:$G$8</c:f>
              <c:strCache>
                <c:ptCount val="5"/>
                <c:pt idx="0">
                  <c:v>EBIM</c:v>
                </c:pt>
                <c:pt idx="1">
                  <c:v>ECCC</c:v>
                </c:pt>
                <c:pt idx="2">
                  <c:v>EDIM</c:v>
                </c:pt>
                <c:pt idx="3">
                  <c:v>EROC</c:v>
                </c:pt>
                <c:pt idx="4">
                  <c:v>EVHE</c:v>
                </c:pt>
              </c:strCache>
            </c:strRef>
          </c:cat>
          <c:val>
            <c:numRef>
              <c:f>'C.ESPECIALIZACIÓN'!$J$4:$J$8</c:f>
              <c:numCache>
                <c:formatCode>0</c:formatCode>
                <c:ptCount val="5"/>
                <c:pt idx="0">
                  <c:v>80</c:v>
                </c:pt>
                <c:pt idx="1">
                  <c:v>91</c:v>
                </c:pt>
                <c:pt idx="2">
                  <c:v>92</c:v>
                </c:pt>
                <c:pt idx="3">
                  <c:v>60</c:v>
                </c:pt>
                <c:pt idx="4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AC-4FD4-A6D6-237180409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6955968"/>
        <c:axId val="1"/>
      </c:barChart>
      <c:catAx>
        <c:axId val="926955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CENTRO INTEGRADO DE FP POLITÉCNICO DE MURCIA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s-ES"/>
                  <a:t>CURSO</a:t>
                </a:r>
                <a:r>
                  <a:rPr lang="es-ES" baseline="0"/>
                  <a:t> 2023-24</a:t>
                </a:r>
                <a:endParaRPr lang="es-ES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2695596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561290141582662"/>
          <c:y val="0.41349121233263564"/>
          <c:w val="7.7477977069968409E-2"/>
          <c:h val="0.1842247425242015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  <c:userShapes r:id="rId2"/>
</c:chartSpac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0.20784</cdr:x>
      <cdr:y>0.12467</cdr:y>
    </cdr:from>
    <cdr:to>
      <cdr:x>0.76346</cdr:x>
      <cdr:y>0.17334</cdr:y>
    </cdr:to>
    <cdr:sp macro="" textlink="">
      <cdr:nvSpPr>
        <cdr:cNvPr id="2" name="object 158">
          <a:extLst xmlns:a="http://schemas.openxmlformats.org/drawingml/2006/main">
            <a:ext uri="{FF2B5EF4-FFF2-40B4-BE49-F238E27FC236}">
              <a16:creationId xmlns:a16="http://schemas.microsoft.com/office/drawing/2014/main" id="{48306899-FA00-D0AD-ED29-E44CB8711C90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2222500" y="942841"/>
          <a:ext cx="5941467" cy="368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065" rIns="0" bIns="0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 marR="5080" indent="202565" algn="ctr">
            <a:lnSpc>
              <a:spcPct val="142300"/>
            </a:lnSpc>
            <a:spcBef>
              <a:spcPts val="95"/>
            </a:spcBef>
          </a:pPr>
          <a:r>
            <a:rPr lang="es-ES" kern="0" dirty="0">
              <a:solidFill>
                <a:srgbClr val="7E7E7E"/>
              </a:solidFill>
            </a:rPr>
            <a:t>1º</a:t>
          </a:r>
          <a:r>
            <a:rPr lang="es-ES" kern="0" spc="-10" dirty="0">
              <a:solidFill>
                <a:srgbClr val="7E7E7E"/>
              </a:solidFill>
            </a:rPr>
            <a:t> CURSO CICLOS</a:t>
          </a:r>
          <a:r>
            <a:rPr lang="es-ES" kern="0" dirty="0">
              <a:solidFill>
                <a:srgbClr val="7E7E7E"/>
              </a:solidFill>
            </a:rPr>
            <a:t> </a:t>
          </a:r>
          <a:r>
            <a:rPr lang="es-ES" kern="0" spc="-25" dirty="0">
              <a:solidFill>
                <a:srgbClr val="7E7E7E"/>
              </a:solidFill>
            </a:rPr>
            <a:t>FORMATIVOS</a:t>
          </a:r>
          <a:r>
            <a:rPr lang="es-ES" kern="0" dirty="0">
              <a:solidFill>
                <a:srgbClr val="7E7E7E"/>
              </a:solidFill>
            </a:rPr>
            <a:t> </a:t>
          </a:r>
          <a:r>
            <a:rPr lang="es-ES" kern="0" spc="-5" dirty="0">
              <a:solidFill>
                <a:srgbClr val="7E7E7E"/>
              </a:solidFill>
            </a:rPr>
            <a:t>DE</a:t>
          </a:r>
          <a:r>
            <a:rPr lang="es-ES" kern="0" spc="-10" dirty="0">
              <a:solidFill>
                <a:srgbClr val="7E7E7E"/>
              </a:solidFill>
            </a:rPr>
            <a:t> </a:t>
          </a:r>
          <a:r>
            <a:rPr lang="es-ES" kern="0" spc="-5" dirty="0">
              <a:solidFill>
                <a:srgbClr val="7E7E7E"/>
              </a:solidFill>
            </a:rPr>
            <a:t>GRADO SUPERIOR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0.22015</cdr:x>
      <cdr:y>0.1174</cdr:y>
    </cdr:from>
    <cdr:to>
      <cdr:x>0.77985</cdr:x>
      <cdr:y>0.18018</cdr:y>
    </cdr:to>
    <cdr:sp macro="" textlink="">
      <cdr:nvSpPr>
        <cdr:cNvPr id="2" name="object 158">
          <a:extLst xmlns:a="http://schemas.openxmlformats.org/drawingml/2006/main">
            <a:ext uri="{FF2B5EF4-FFF2-40B4-BE49-F238E27FC236}">
              <a16:creationId xmlns:a16="http://schemas.microsoft.com/office/drawing/2014/main" id="{127B686B-546F-F9CB-A40D-D4982D7727C5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2337048" y="887860"/>
          <a:ext cx="5941610" cy="4747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065" rIns="0" bIns="0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 marR="5080" indent="202565" algn="ctr">
            <a:lnSpc>
              <a:spcPct val="142300"/>
            </a:lnSpc>
            <a:spcBef>
              <a:spcPts val="95"/>
            </a:spcBef>
          </a:pPr>
          <a:r>
            <a:rPr lang="es-ES" kern="0" dirty="0">
              <a:solidFill>
                <a:srgbClr val="7E7E7E"/>
              </a:solidFill>
            </a:rPr>
            <a:t>2º</a:t>
          </a:r>
          <a:r>
            <a:rPr lang="es-ES" kern="0" spc="-10" dirty="0">
              <a:solidFill>
                <a:srgbClr val="7E7E7E"/>
              </a:solidFill>
            </a:rPr>
            <a:t> CURSO CICLOS</a:t>
          </a:r>
          <a:r>
            <a:rPr lang="es-ES" kern="0" dirty="0">
              <a:solidFill>
                <a:srgbClr val="7E7E7E"/>
              </a:solidFill>
            </a:rPr>
            <a:t> </a:t>
          </a:r>
          <a:r>
            <a:rPr lang="es-ES" kern="0" spc="-25" dirty="0">
              <a:solidFill>
                <a:srgbClr val="7E7E7E"/>
              </a:solidFill>
            </a:rPr>
            <a:t>FORMATIVOS</a:t>
          </a:r>
          <a:r>
            <a:rPr lang="es-ES" kern="0" dirty="0">
              <a:solidFill>
                <a:srgbClr val="7E7E7E"/>
              </a:solidFill>
            </a:rPr>
            <a:t> </a:t>
          </a:r>
          <a:r>
            <a:rPr lang="es-ES" kern="0" spc="-5" dirty="0">
              <a:solidFill>
                <a:srgbClr val="7E7E7E"/>
              </a:solidFill>
            </a:rPr>
            <a:t>DE</a:t>
          </a:r>
          <a:r>
            <a:rPr lang="es-ES" kern="0" spc="-10" dirty="0">
              <a:solidFill>
                <a:srgbClr val="7E7E7E"/>
              </a:solidFill>
            </a:rPr>
            <a:t> </a:t>
          </a:r>
          <a:r>
            <a:rPr lang="es-ES" kern="0" spc="-5" dirty="0">
              <a:solidFill>
                <a:srgbClr val="7E7E7E"/>
              </a:solidFill>
            </a:rPr>
            <a:t>GRADO MEDIO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0.22219</cdr:x>
      <cdr:y>0.1272</cdr:y>
    </cdr:from>
    <cdr:to>
      <cdr:x>0.77781</cdr:x>
      <cdr:y>0.17588</cdr:y>
    </cdr:to>
    <cdr:sp macro="" textlink="">
      <cdr:nvSpPr>
        <cdr:cNvPr id="2" name="object 158">
          <a:extLst xmlns:a="http://schemas.openxmlformats.org/drawingml/2006/main">
            <a:ext uri="{FF2B5EF4-FFF2-40B4-BE49-F238E27FC236}">
              <a16:creationId xmlns:a16="http://schemas.microsoft.com/office/drawing/2014/main" id="{A21AEBEF-9F24-4995-A187-5949DEC1FD84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2375966" y="962025"/>
          <a:ext cx="5941466" cy="36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0" tIns="12065" rIns="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12700" marR="5080" indent="202565" algn="ctr">
            <a:lnSpc>
              <a:spcPct val="142300"/>
            </a:lnSpc>
            <a:spcBef>
              <a:spcPts val="95"/>
            </a:spcBef>
          </a:pPr>
          <a:r>
            <a:rPr lang="es-ES" sz="1800" kern="0" dirty="0">
              <a:solidFill>
                <a:srgbClr val="7E7E7E"/>
              </a:solidFill>
            </a:rPr>
            <a:t>2º</a:t>
          </a:r>
          <a:r>
            <a:rPr lang="es-ES" sz="1800" kern="0" spc="-10" dirty="0">
              <a:solidFill>
                <a:srgbClr val="7E7E7E"/>
              </a:solidFill>
            </a:rPr>
            <a:t> CURSO CICLOS</a:t>
          </a:r>
          <a:r>
            <a:rPr lang="es-ES" sz="1800" kern="0" dirty="0">
              <a:solidFill>
                <a:srgbClr val="7E7E7E"/>
              </a:solidFill>
            </a:rPr>
            <a:t> </a:t>
          </a:r>
          <a:r>
            <a:rPr lang="es-ES" sz="1800" kern="0" spc="-25" dirty="0">
              <a:solidFill>
                <a:srgbClr val="7E7E7E"/>
              </a:solidFill>
            </a:rPr>
            <a:t>FORMATIVOS</a:t>
          </a:r>
          <a:r>
            <a:rPr lang="es-ES" sz="1800" kern="0" dirty="0">
              <a:solidFill>
                <a:srgbClr val="7E7E7E"/>
              </a:solidFill>
            </a:rPr>
            <a:t> </a:t>
          </a:r>
          <a:r>
            <a:rPr lang="es-ES" sz="1800" kern="0" spc="-5" dirty="0">
              <a:solidFill>
                <a:srgbClr val="7E7E7E"/>
              </a:solidFill>
            </a:rPr>
            <a:t>DE</a:t>
          </a:r>
          <a:r>
            <a:rPr lang="es-ES" sz="1800" kern="0" spc="-10" dirty="0">
              <a:solidFill>
                <a:srgbClr val="7E7E7E"/>
              </a:solidFill>
            </a:rPr>
            <a:t> </a:t>
          </a:r>
          <a:r>
            <a:rPr lang="es-ES" sz="1800" kern="0" spc="-5" dirty="0">
              <a:solidFill>
                <a:srgbClr val="7E7E7E"/>
              </a:solidFill>
            </a:rPr>
            <a:t>GRADO SUPERIOR </a:t>
          </a:r>
        </a:p>
      </cdr:txBody>
    </cdr:sp>
  </cdr:relSizeAnchor>
  <cdr:relSizeAnchor xmlns:cdr="http://schemas.openxmlformats.org/drawingml/2006/chartDrawing">
    <cdr:from>
      <cdr:x>0.35036</cdr:x>
      <cdr:y>0.96372</cdr:y>
    </cdr:from>
    <cdr:to>
      <cdr:x>0.6816</cdr:x>
      <cdr:y>1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306F8775-D070-462D-A92F-1185665E001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746499" y="7288506"/>
          <a:ext cx="3542083" cy="274344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0.85629</cdr:x>
      <cdr:y>0.01294</cdr:y>
    </cdr:from>
    <cdr:to>
      <cdr:x>0.98181</cdr:x>
      <cdr:y>0.19144</cdr:y>
    </cdr:to>
    <cdr:pic>
      <cdr:nvPicPr>
        <cdr:cNvPr id="2" name="object 4">
          <a:extLst xmlns:a="http://schemas.openxmlformats.org/drawingml/2006/main">
            <a:ext uri="{FF2B5EF4-FFF2-40B4-BE49-F238E27FC236}">
              <a16:creationId xmlns:a16="http://schemas.microsoft.com/office/drawing/2014/main" id="{36EB3C4C-EFC1-4798-BF16-E78E00C1A8B5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 cstate="print"/>
        <a:stretch xmlns:a="http://schemas.openxmlformats.org/drawingml/2006/main">
          <a:fillRect/>
        </a:stretch>
      </cdr:blipFill>
      <cdr:spPr>
        <a:xfrm xmlns:a="http://schemas.openxmlformats.org/drawingml/2006/main">
          <a:off x="9156701" y="97370"/>
          <a:ext cx="1342200" cy="134316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7D22C-F2A8-4B20-9AC9-5D5911926FB1}" type="datetimeFigureOut">
              <a:rPr lang="es-ES" smtClean="0"/>
              <a:t>28/06/2024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399C2-D602-4A6E-AAC1-DC12A18566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591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399C2-D602-4A6E-AAC1-DC12A1856614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994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399C2-D602-4A6E-AAC1-DC12A1856614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369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399C2-D602-4A6E-AAC1-DC12A1856614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81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399C2-D602-4A6E-AAC1-DC12A1856614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0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399C2-D602-4A6E-AAC1-DC12A1856614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419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399C2-D602-4A6E-AAC1-DC12A1856614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40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53842" y="2831082"/>
            <a:ext cx="6585715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86551" y="410855"/>
            <a:ext cx="4512309" cy="806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3842" y="2831082"/>
            <a:ext cx="658368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400" spc="-45" dirty="0">
                <a:latin typeface="Calibri"/>
                <a:cs typeface="Calibri"/>
              </a:rPr>
              <a:t>ESTADÍSTICA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lang="es-ES" sz="4400" spc="-45" dirty="0">
                <a:latin typeface="Calibri"/>
                <a:cs typeface="Calibri"/>
              </a:rPr>
              <a:t>FINAL 23-24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190" y="3698147"/>
            <a:ext cx="7117715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9905" marR="5080" indent="-1767839">
              <a:lnSpc>
                <a:spcPct val="100000"/>
              </a:lnSpc>
              <a:spcBef>
                <a:spcPts val="100"/>
              </a:spcBef>
            </a:pPr>
            <a:r>
              <a:rPr sz="3200" spc="-20" dirty="0">
                <a:solidFill>
                  <a:srgbClr val="898989"/>
                </a:solidFill>
                <a:latin typeface="Calibri"/>
                <a:cs typeface="Calibri"/>
              </a:rPr>
              <a:t>Centro</a:t>
            </a:r>
            <a:r>
              <a:rPr sz="3200" spc="2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898989"/>
                </a:solidFill>
                <a:latin typeface="Calibri"/>
                <a:cs typeface="Calibri"/>
              </a:rPr>
              <a:t>Integrado</a:t>
            </a:r>
            <a:r>
              <a:rPr sz="3200" spc="2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98989"/>
                </a:solidFill>
                <a:latin typeface="Calibri"/>
                <a:cs typeface="Calibri"/>
              </a:rPr>
              <a:t>de</a:t>
            </a:r>
            <a:r>
              <a:rPr sz="3200" spc="2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898989"/>
                </a:solidFill>
                <a:latin typeface="Calibri"/>
                <a:cs typeface="Calibri"/>
              </a:rPr>
              <a:t>Formación</a:t>
            </a:r>
            <a:r>
              <a:rPr sz="320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898989"/>
                </a:solidFill>
                <a:latin typeface="Calibri"/>
                <a:cs typeface="Calibri"/>
              </a:rPr>
              <a:t>Profesional </a:t>
            </a:r>
            <a:r>
              <a:rPr sz="3200" spc="-71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898989"/>
                </a:solidFill>
                <a:latin typeface="Calibri"/>
                <a:cs typeface="Calibri"/>
              </a:rPr>
              <a:t>Politécnico </a:t>
            </a:r>
            <a:r>
              <a:rPr sz="3200" spc="-10" dirty="0">
                <a:solidFill>
                  <a:srgbClr val="898989"/>
                </a:solidFill>
                <a:latin typeface="Calibri"/>
                <a:cs typeface="Calibri"/>
              </a:rPr>
              <a:t>de</a:t>
            </a:r>
            <a:r>
              <a:rPr sz="3200" spc="2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898989"/>
                </a:solidFill>
                <a:latin typeface="Calibri"/>
                <a:cs typeface="Calibri"/>
              </a:rPr>
              <a:t>Murcia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99707" y="889987"/>
            <a:ext cx="1672401" cy="1719617"/>
          </a:xfrm>
          <a:prstGeom prst="rect">
            <a:avLst/>
          </a:prstGeom>
        </p:spPr>
      </p:pic>
      <p:pic>
        <p:nvPicPr>
          <p:cNvPr id="7" name="object 2">
            <a:extLst>
              <a:ext uri="{FF2B5EF4-FFF2-40B4-BE49-F238E27FC236}">
                <a16:creationId xmlns:a16="http://schemas.microsoft.com/office/drawing/2014/main" id="{6A77EB56-39B0-4AFE-8897-8557FACA9B2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13100" y="4877310"/>
            <a:ext cx="4584826" cy="23789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>
            <a:extLst>
              <a:ext uri="{FF2B5EF4-FFF2-40B4-BE49-F238E27FC236}">
                <a16:creationId xmlns:a16="http://schemas.microsoft.com/office/drawing/2014/main" id="{9F4F4783-E206-454A-83F6-70D2842F214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75700" y="63559"/>
            <a:ext cx="1661966" cy="1584266"/>
          </a:xfrm>
          <a:prstGeom prst="rect">
            <a:avLst/>
          </a:prstGeom>
        </p:spPr>
      </p:pic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335BEEB0-3496-4454-AF44-B9895C90AA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411770"/>
              </p:ext>
            </p:extLst>
          </p:nvPr>
        </p:nvGraphicFramePr>
        <p:xfrm>
          <a:off x="1" y="0"/>
          <a:ext cx="10693400" cy="756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1565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20678F6A-709C-4EF7-9FE6-AE0D839ED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1" y="276226"/>
            <a:ext cx="457199" cy="457199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AE8F3F9-03BD-472D-AD30-35CDB80A9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165918"/>
              </p:ext>
            </p:extLst>
          </p:nvPr>
        </p:nvGraphicFramePr>
        <p:xfrm>
          <a:off x="0" y="0"/>
          <a:ext cx="10693400" cy="7632228"/>
        </p:xfrm>
        <a:graphic>
          <a:graphicData uri="http://schemas.openxmlformats.org/drawingml/2006/table">
            <a:tbl>
              <a:tblPr/>
              <a:tblGrid>
                <a:gridCol w="2634976">
                  <a:extLst>
                    <a:ext uri="{9D8B030D-6E8A-4147-A177-3AD203B41FA5}">
                      <a16:colId xmlns:a16="http://schemas.microsoft.com/office/drawing/2014/main" val="3101319684"/>
                    </a:ext>
                  </a:extLst>
                </a:gridCol>
                <a:gridCol w="2046585">
                  <a:extLst>
                    <a:ext uri="{9D8B030D-6E8A-4147-A177-3AD203B41FA5}">
                      <a16:colId xmlns:a16="http://schemas.microsoft.com/office/drawing/2014/main" val="3893173946"/>
                    </a:ext>
                  </a:extLst>
                </a:gridCol>
                <a:gridCol w="2839635">
                  <a:extLst>
                    <a:ext uri="{9D8B030D-6E8A-4147-A177-3AD203B41FA5}">
                      <a16:colId xmlns:a16="http://schemas.microsoft.com/office/drawing/2014/main" val="2853514374"/>
                    </a:ext>
                  </a:extLst>
                </a:gridCol>
                <a:gridCol w="3172204">
                  <a:extLst>
                    <a:ext uri="{9D8B030D-6E8A-4147-A177-3AD203B41FA5}">
                      <a16:colId xmlns:a16="http://schemas.microsoft.com/office/drawing/2014/main" val="3303745389"/>
                    </a:ext>
                  </a:extLst>
                </a:gridCol>
              </a:tblGrid>
              <a:tr h="560841"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COMPARATIVA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796833"/>
                  </a:ext>
                </a:extLst>
              </a:tr>
              <a:tr h="305914"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21-22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22-23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23-24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995895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4BPA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869209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4EOA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9392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4ECO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103078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4EPA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325119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4FDA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677731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4FPA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279446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4LDA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960215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4LIA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829133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4MGA / BILIN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390902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4MGAD / DIST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688022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4OMDC / DIST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429729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4MGB / BILIN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345502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4IMA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589567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4OAA / BILIN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944013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4OAAD / DIST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670931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4ODDC / DIST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410972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4SDA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932240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4SEAD / SEMIP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324794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4SLA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090226"/>
                  </a:ext>
                </a:extLst>
              </a:tr>
              <a:tr h="2889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4SLB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744249"/>
                  </a:ext>
                </a:extLst>
              </a:tr>
              <a:tr h="30591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4XAA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376851"/>
                  </a:ext>
                </a:extLst>
              </a:tr>
              <a:tr h="305914">
                <a:tc>
                  <a:txBody>
                    <a:bodyPr/>
                    <a:lstStyle/>
                    <a:p>
                      <a:pPr algn="l" fontAlgn="t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064998"/>
                  </a:ext>
                </a:extLst>
              </a:tr>
              <a:tr h="305914">
                <a:tc>
                  <a:txBody>
                    <a:bodyPr/>
                    <a:lstStyle/>
                    <a:p>
                      <a:pPr algn="l" fontAlgn="t"/>
                      <a:r>
                        <a:rPr lang="es-E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MEDIA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62056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0472" y="4753355"/>
            <a:ext cx="7783195" cy="760730"/>
          </a:xfrm>
          <a:custGeom>
            <a:avLst/>
            <a:gdLst/>
            <a:ahLst/>
            <a:cxnLst/>
            <a:rect l="l" t="t" r="r" b="b"/>
            <a:pathLst>
              <a:path w="7783195" h="760729">
                <a:moveTo>
                  <a:pt x="7780020" y="760476"/>
                </a:moveTo>
                <a:lnTo>
                  <a:pt x="3048" y="760476"/>
                </a:lnTo>
                <a:lnTo>
                  <a:pt x="0" y="757428"/>
                </a:lnTo>
                <a:lnTo>
                  <a:pt x="0" y="1524"/>
                </a:lnTo>
                <a:lnTo>
                  <a:pt x="3048" y="0"/>
                </a:lnTo>
                <a:lnTo>
                  <a:pt x="7780020" y="0"/>
                </a:lnTo>
                <a:lnTo>
                  <a:pt x="7783068" y="1524"/>
                </a:lnTo>
                <a:lnTo>
                  <a:pt x="7783068" y="4572"/>
                </a:lnTo>
                <a:lnTo>
                  <a:pt x="10668" y="4572"/>
                </a:lnTo>
                <a:lnTo>
                  <a:pt x="4572" y="9144"/>
                </a:lnTo>
                <a:lnTo>
                  <a:pt x="10668" y="9144"/>
                </a:lnTo>
                <a:lnTo>
                  <a:pt x="10668" y="749808"/>
                </a:lnTo>
                <a:lnTo>
                  <a:pt x="4572" y="749808"/>
                </a:lnTo>
                <a:lnTo>
                  <a:pt x="10668" y="754380"/>
                </a:lnTo>
                <a:lnTo>
                  <a:pt x="7783068" y="754380"/>
                </a:lnTo>
                <a:lnTo>
                  <a:pt x="7783068" y="757428"/>
                </a:lnTo>
                <a:lnTo>
                  <a:pt x="7780020" y="760476"/>
                </a:lnTo>
                <a:close/>
              </a:path>
              <a:path w="7783195" h="760729">
                <a:moveTo>
                  <a:pt x="10668" y="9144"/>
                </a:moveTo>
                <a:lnTo>
                  <a:pt x="4572" y="9144"/>
                </a:lnTo>
                <a:lnTo>
                  <a:pt x="10668" y="4572"/>
                </a:lnTo>
                <a:lnTo>
                  <a:pt x="10668" y="9144"/>
                </a:lnTo>
                <a:close/>
              </a:path>
              <a:path w="7783195" h="760729">
                <a:moveTo>
                  <a:pt x="7772400" y="9144"/>
                </a:moveTo>
                <a:lnTo>
                  <a:pt x="10668" y="9144"/>
                </a:lnTo>
                <a:lnTo>
                  <a:pt x="10668" y="4572"/>
                </a:lnTo>
                <a:lnTo>
                  <a:pt x="7772400" y="4572"/>
                </a:lnTo>
                <a:lnTo>
                  <a:pt x="7772400" y="9144"/>
                </a:lnTo>
                <a:close/>
              </a:path>
              <a:path w="7783195" h="760729">
                <a:moveTo>
                  <a:pt x="7772400" y="754380"/>
                </a:moveTo>
                <a:lnTo>
                  <a:pt x="7772400" y="4572"/>
                </a:lnTo>
                <a:lnTo>
                  <a:pt x="7776972" y="9144"/>
                </a:lnTo>
                <a:lnTo>
                  <a:pt x="7783068" y="9144"/>
                </a:lnTo>
                <a:lnTo>
                  <a:pt x="7783068" y="749808"/>
                </a:lnTo>
                <a:lnTo>
                  <a:pt x="7776972" y="749808"/>
                </a:lnTo>
                <a:lnTo>
                  <a:pt x="7772400" y="754380"/>
                </a:lnTo>
                <a:close/>
              </a:path>
              <a:path w="7783195" h="760729">
                <a:moveTo>
                  <a:pt x="7783068" y="9144"/>
                </a:moveTo>
                <a:lnTo>
                  <a:pt x="7776972" y="9144"/>
                </a:lnTo>
                <a:lnTo>
                  <a:pt x="7772400" y="4572"/>
                </a:lnTo>
                <a:lnTo>
                  <a:pt x="7783068" y="4572"/>
                </a:lnTo>
                <a:lnTo>
                  <a:pt x="7783068" y="9144"/>
                </a:lnTo>
                <a:close/>
              </a:path>
              <a:path w="7783195" h="760729">
                <a:moveTo>
                  <a:pt x="10668" y="754380"/>
                </a:moveTo>
                <a:lnTo>
                  <a:pt x="4572" y="749808"/>
                </a:lnTo>
                <a:lnTo>
                  <a:pt x="10668" y="749808"/>
                </a:lnTo>
                <a:lnTo>
                  <a:pt x="10668" y="754380"/>
                </a:lnTo>
                <a:close/>
              </a:path>
              <a:path w="7783195" h="760729">
                <a:moveTo>
                  <a:pt x="7772400" y="754380"/>
                </a:moveTo>
                <a:lnTo>
                  <a:pt x="10668" y="754380"/>
                </a:lnTo>
                <a:lnTo>
                  <a:pt x="10668" y="749808"/>
                </a:lnTo>
                <a:lnTo>
                  <a:pt x="7772400" y="749808"/>
                </a:lnTo>
                <a:lnTo>
                  <a:pt x="7772400" y="754380"/>
                </a:lnTo>
                <a:close/>
              </a:path>
              <a:path w="7783195" h="760729">
                <a:moveTo>
                  <a:pt x="7783068" y="754380"/>
                </a:moveTo>
                <a:lnTo>
                  <a:pt x="7772400" y="754380"/>
                </a:lnTo>
                <a:lnTo>
                  <a:pt x="7776972" y="749808"/>
                </a:lnTo>
                <a:lnTo>
                  <a:pt x="7783068" y="749808"/>
                </a:lnTo>
                <a:lnTo>
                  <a:pt x="7783068" y="754380"/>
                </a:lnTo>
                <a:close/>
              </a:path>
            </a:pathLst>
          </a:custGeom>
          <a:solidFill>
            <a:srgbClr val="702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73711" y="4340035"/>
            <a:ext cx="6509384" cy="105346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000" b="0" spc="-35" dirty="0">
                <a:solidFill>
                  <a:srgbClr val="898989"/>
                </a:solidFill>
                <a:latin typeface="Calibri"/>
                <a:cs typeface="Calibri"/>
              </a:rPr>
              <a:t>RESULTADOS</a:t>
            </a:r>
            <a:r>
              <a:rPr sz="2000" b="0" spc="-4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2000" b="0" spc="-20" dirty="0">
                <a:solidFill>
                  <a:srgbClr val="898989"/>
                </a:solidFill>
                <a:latin typeface="Calibri"/>
                <a:cs typeface="Calibri"/>
              </a:rPr>
              <a:t>ESTADÍSTICOS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lang="es-ES" sz="4000" spc="-55" dirty="0"/>
              <a:t>CURSOS DE ESPECIALIZACIÓN</a:t>
            </a:r>
            <a:endParaRPr sz="400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8439" y="1754095"/>
            <a:ext cx="1672401" cy="171961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60348" y="1115568"/>
            <a:ext cx="4032503" cy="268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07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F19D2AE-45C6-406A-8F31-4EEE96E52A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607721"/>
              </p:ext>
            </p:extLst>
          </p:nvPr>
        </p:nvGraphicFramePr>
        <p:xfrm>
          <a:off x="-1" y="-21311"/>
          <a:ext cx="10693400" cy="752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bject 158">
            <a:extLst>
              <a:ext uri="{FF2B5EF4-FFF2-40B4-BE49-F238E27FC236}">
                <a16:creationId xmlns:a16="http://schemas.microsoft.com/office/drawing/2014/main" id="{AC6ECAA3-0E4A-4D7F-9388-24DF8534D520}"/>
              </a:ext>
            </a:extLst>
          </p:cNvPr>
          <p:cNvSpPr txBox="1">
            <a:spLocks/>
          </p:cNvSpPr>
          <p:nvPr/>
        </p:nvSpPr>
        <p:spPr>
          <a:xfrm>
            <a:off x="2298700" y="733425"/>
            <a:ext cx="5941549" cy="3681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marR="5080" indent="202565" algn="ctr">
              <a:lnSpc>
                <a:spcPct val="142300"/>
              </a:lnSpc>
              <a:spcBef>
                <a:spcPts val="95"/>
              </a:spcBef>
            </a:pPr>
            <a:r>
              <a:rPr lang="es-ES" b="1" kern="0" spc="-5" dirty="0">
                <a:solidFill>
                  <a:schemeClr val="bg1">
                    <a:lumMod val="65000"/>
                  </a:schemeClr>
                </a:solidFill>
              </a:rPr>
              <a:t>CURSOS DE ESPECIALIZACIÓN</a:t>
            </a:r>
          </a:p>
        </p:txBody>
      </p:sp>
    </p:spTree>
    <p:extLst>
      <p:ext uri="{BB962C8B-B14F-4D97-AF65-F5344CB8AC3E}">
        <p14:creationId xmlns:p14="http://schemas.microsoft.com/office/powerpoint/2010/main" val="3868765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>
            <a:extLst>
              <a:ext uri="{FF2B5EF4-FFF2-40B4-BE49-F238E27FC236}">
                <a16:creationId xmlns:a16="http://schemas.microsoft.com/office/drawing/2014/main" id="{7024CB18-34FB-4C99-AFA1-417E0829F1A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4700" y="657225"/>
            <a:ext cx="1219200" cy="1066800"/>
          </a:xfrm>
          <a:prstGeom prst="rect">
            <a:avLst/>
          </a:prstGeom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FC1DD6B-9F7D-4D6C-BEAC-F19DA5A24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078452"/>
              </p:ext>
            </p:extLst>
          </p:nvPr>
        </p:nvGraphicFramePr>
        <p:xfrm>
          <a:off x="0" y="0"/>
          <a:ext cx="10693400" cy="7562849"/>
        </p:xfrm>
        <a:graphic>
          <a:graphicData uri="http://schemas.openxmlformats.org/drawingml/2006/table">
            <a:tbl>
              <a:tblPr/>
              <a:tblGrid>
                <a:gridCol w="2634976">
                  <a:extLst>
                    <a:ext uri="{9D8B030D-6E8A-4147-A177-3AD203B41FA5}">
                      <a16:colId xmlns:a16="http://schemas.microsoft.com/office/drawing/2014/main" val="713023829"/>
                    </a:ext>
                  </a:extLst>
                </a:gridCol>
                <a:gridCol w="2046585">
                  <a:extLst>
                    <a:ext uri="{9D8B030D-6E8A-4147-A177-3AD203B41FA5}">
                      <a16:colId xmlns:a16="http://schemas.microsoft.com/office/drawing/2014/main" val="89789458"/>
                    </a:ext>
                  </a:extLst>
                </a:gridCol>
                <a:gridCol w="2839635">
                  <a:extLst>
                    <a:ext uri="{9D8B030D-6E8A-4147-A177-3AD203B41FA5}">
                      <a16:colId xmlns:a16="http://schemas.microsoft.com/office/drawing/2014/main" val="2589941879"/>
                    </a:ext>
                  </a:extLst>
                </a:gridCol>
                <a:gridCol w="3172204">
                  <a:extLst>
                    <a:ext uri="{9D8B030D-6E8A-4147-A177-3AD203B41FA5}">
                      <a16:colId xmlns:a16="http://schemas.microsoft.com/office/drawing/2014/main" val="331882087"/>
                    </a:ext>
                  </a:extLst>
                </a:gridCol>
              </a:tblGrid>
              <a:tr h="1407041"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COMPARATIVA (%) TITULAN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73586"/>
                  </a:ext>
                </a:extLst>
              </a:tr>
              <a:tr h="791461"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21-22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22-23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23-24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610193"/>
                  </a:ext>
                </a:extLst>
              </a:tr>
              <a:tr h="7474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EBIM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88050"/>
                  </a:ext>
                </a:extLst>
              </a:tr>
              <a:tr h="7474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ECCC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395980"/>
                  </a:ext>
                </a:extLst>
              </a:tr>
              <a:tr h="7474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EDIM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000046"/>
                  </a:ext>
                </a:extLst>
              </a:tr>
              <a:tr h="7474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EROC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524952"/>
                  </a:ext>
                </a:extLst>
              </a:tr>
              <a:tr h="7914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EVHE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386710"/>
                  </a:ext>
                </a:extLst>
              </a:tr>
              <a:tr h="791461">
                <a:tc>
                  <a:txBody>
                    <a:bodyPr/>
                    <a:lstStyle/>
                    <a:p>
                      <a:pPr algn="l" fontAlgn="t"/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803249"/>
                  </a:ext>
                </a:extLst>
              </a:tr>
              <a:tr h="791461">
                <a:tc>
                  <a:txBody>
                    <a:bodyPr/>
                    <a:lstStyle/>
                    <a:p>
                      <a:pPr algn="l" fontAlgn="t"/>
                      <a:r>
                        <a:rPr lang="es-ES" sz="4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MEDIA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13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004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06723" y="1330187"/>
            <a:ext cx="4195290" cy="408306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27504" y="3096767"/>
            <a:ext cx="149351" cy="57607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26207" y="3086100"/>
            <a:ext cx="507491" cy="58674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77340" y="2901696"/>
            <a:ext cx="431268" cy="77266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116836" y="2863596"/>
            <a:ext cx="172212" cy="156971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2127504" y="3096767"/>
            <a:ext cx="149860" cy="577850"/>
          </a:xfrm>
          <a:custGeom>
            <a:avLst/>
            <a:gdLst/>
            <a:ahLst/>
            <a:cxnLst/>
            <a:rect l="l" t="t" r="r" b="b"/>
            <a:pathLst>
              <a:path w="149860" h="577850">
                <a:moveTo>
                  <a:pt x="74675" y="0"/>
                </a:moveTo>
                <a:lnTo>
                  <a:pt x="120395" y="3048"/>
                </a:lnTo>
                <a:lnTo>
                  <a:pt x="149351" y="16764"/>
                </a:lnTo>
                <a:lnTo>
                  <a:pt x="149351" y="19812"/>
                </a:lnTo>
                <a:lnTo>
                  <a:pt x="149351" y="24383"/>
                </a:lnTo>
                <a:lnTo>
                  <a:pt x="149351" y="554735"/>
                </a:lnTo>
                <a:lnTo>
                  <a:pt x="149351" y="557783"/>
                </a:lnTo>
                <a:lnTo>
                  <a:pt x="149351" y="562356"/>
                </a:lnTo>
                <a:lnTo>
                  <a:pt x="146303" y="565404"/>
                </a:lnTo>
                <a:lnTo>
                  <a:pt x="143255" y="566928"/>
                </a:lnTo>
                <a:lnTo>
                  <a:pt x="140208" y="569975"/>
                </a:lnTo>
                <a:lnTo>
                  <a:pt x="134112" y="571500"/>
                </a:lnTo>
                <a:lnTo>
                  <a:pt x="128016" y="574548"/>
                </a:lnTo>
                <a:lnTo>
                  <a:pt x="120395" y="576072"/>
                </a:lnTo>
                <a:lnTo>
                  <a:pt x="111251" y="576072"/>
                </a:lnTo>
                <a:lnTo>
                  <a:pt x="103822" y="576953"/>
                </a:lnTo>
                <a:lnTo>
                  <a:pt x="95249" y="577405"/>
                </a:lnTo>
                <a:lnTo>
                  <a:pt x="85534" y="577572"/>
                </a:lnTo>
                <a:lnTo>
                  <a:pt x="74675" y="577596"/>
                </a:lnTo>
                <a:lnTo>
                  <a:pt x="64674" y="577572"/>
                </a:lnTo>
                <a:lnTo>
                  <a:pt x="55244" y="577405"/>
                </a:lnTo>
                <a:lnTo>
                  <a:pt x="46386" y="576953"/>
                </a:lnTo>
                <a:lnTo>
                  <a:pt x="38100" y="576072"/>
                </a:lnTo>
                <a:lnTo>
                  <a:pt x="28955" y="576072"/>
                </a:lnTo>
                <a:lnTo>
                  <a:pt x="21336" y="574548"/>
                </a:lnTo>
                <a:lnTo>
                  <a:pt x="15240" y="571500"/>
                </a:lnTo>
                <a:lnTo>
                  <a:pt x="9144" y="569975"/>
                </a:lnTo>
                <a:lnTo>
                  <a:pt x="6095" y="566928"/>
                </a:lnTo>
                <a:lnTo>
                  <a:pt x="3047" y="565404"/>
                </a:lnTo>
                <a:lnTo>
                  <a:pt x="1524" y="562356"/>
                </a:lnTo>
                <a:lnTo>
                  <a:pt x="0" y="557783"/>
                </a:lnTo>
                <a:lnTo>
                  <a:pt x="0" y="554735"/>
                </a:lnTo>
                <a:lnTo>
                  <a:pt x="0" y="24383"/>
                </a:lnTo>
                <a:lnTo>
                  <a:pt x="0" y="19812"/>
                </a:lnTo>
                <a:lnTo>
                  <a:pt x="1524" y="16764"/>
                </a:lnTo>
                <a:lnTo>
                  <a:pt x="3047" y="13716"/>
                </a:lnTo>
                <a:lnTo>
                  <a:pt x="46386" y="642"/>
                </a:lnTo>
                <a:lnTo>
                  <a:pt x="64674" y="23"/>
                </a:lnTo>
                <a:lnTo>
                  <a:pt x="74675" y="0"/>
                </a:lnTo>
                <a:close/>
              </a:path>
            </a:pathLst>
          </a:custGeom>
          <a:ln w="10668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26207" y="3086100"/>
            <a:ext cx="508000" cy="588645"/>
          </a:xfrm>
          <a:custGeom>
            <a:avLst/>
            <a:gdLst/>
            <a:ahLst/>
            <a:cxnLst/>
            <a:rect l="l" t="t" r="r" b="b"/>
            <a:pathLst>
              <a:path w="508000" h="588645">
                <a:moveTo>
                  <a:pt x="312419" y="0"/>
                </a:moveTo>
                <a:lnTo>
                  <a:pt x="362711" y="4572"/>
                </a:lnTo>
                <a:lnTo>
                  <a:pt x="403859" y="18288"/>
                </a:lnTo>
                <a:lnTo>
                  <a:pt x="437006" y="39243"/>
                </a:lnTo>
                <a:lnTo>
                  <a:pt x="463295" y="67056"/>
                </a:lnTo>
                <a:lnTo>
                  <a:pt x="483488" y="100012"/>
                </a:lnTo>
                <a:lnTo>
                  <a:pt x="496824" y="138683"/>
                </a:lnTo>
                <a:lnTo>
                  <a:pt x="505015" y="183451"/>
                </a:lnTo>
                <a:lnTo>
                  <a:pt x="507491" y="236219"/>
                </a:lnTo>
                <a:lnTo>
                  <a:pt x="507491" y="565403"/>
                </a:lnTo>
                <a:lnTo>
                  <a:pt x="507491" y="568451"/>
                </a:lnTo>
                <a:lnTo>
                  <a:pt x="505967" y="573024"/>
                </a:lnTo>
                <a:lnTo>
                  <a:pt x="502919" y="576072"/>
                </a:lnTo>
                <a:lnTo>
                  <a:pt x="501395" y="577596"/>
                </a:lnTo>
                <a:lnTo>
                  <a:pt x="496824" y="580643"/>
                </a:lnTo>
                <a:lnTo>
                  <a:pt x="492251" y="582167"/>
                </a:lnTo>
                <a:lnTo>
                  <a:pt x="486156" y="585216"/>
                </a:lnTo>
                <a:lnTo>
                  <a:pt x="478535" y="586740"/>
                </a:lnTo>
                <a:lnTo>
                  <a:pt x="469391" y="586740"/>
                </a:lnTo>
                <a:lnTo>
                  <a:pt x="461105" y="587621"/>
                </a:lnTo>
                <a:lnTo>
                  <a:pt x="452247" y="588073"/>
                </a:lnTo>
                <a:lnTo>
                  <a:pt x="442817" y="588240"/>
                </a:lnTo>
                <a:lnTo>
                  <a:pt x="432816" y="588264"/>
                </a:lnTo>
                <a:lnTo>
                  <a:pt x="421957" y="588240"/>
                </a:lnTo>
                <a:lnTo>
                  <a:pt x="412241" y="588073"/>
                </a:lnTo>
                <a:lnTo>
                  <a:pt x="403669" y="587621"/>
                </a:lnTo>
                <a:lnTo>
                  <a:pt x="396240" y="586740"/>
                </a:lnTo>
                <a:lnTo>
                  <a:pt x="387095" y="586740"/>
                </a:lnTo>
                <a:lnTo>
                  <a:pt x="377951" y="585216"/>
                </a:lnTo>
                <a:lnTo>
                  <a:pt x="373380" y="582167"/>
                </a:lnTo>
                <a:lnTo>
                  <a:pt x="367283" y="580643"/>
                </a:lnTo>
                <a:lnTo>
                  <a:pt x="364235" y="577596"/>
                </a:lnTo>
                <a:lnTo>
                  <a:pt x="361188" y="576072"/>
                </a:lnTo>
                <a:lnTo>
                  <a:pt x="358140" y="573024"/>
                </a:lnTo>
                <a:lnTo>
                  <a:pt x="358140" y="568451"/>
                </a:lnTo>
                <a:lnTo>
                  <a:pt x="358140" y="565403"/>
                </a:lnTo>
                <a:lnTo>
                  <a:pt x="358140" y="262127"/>
                </a:lnTo>
                <a:lnTo>
                  <a:pt x="357616" y="243816"/>
                </a:lnTo>
                <a:lnTo>
                  <a:pt x="352043" y="201167"/>
                </a:lnTo>
                <a:lnTo>
                  <a:pt x="335280" y="163067"/>
                </a:lnTo>
                <a:lnTo>
                  <a:pt x="299299" y="134921"/>
                </a:lnTo>
                <a:lnTo>
                  <a:pt x="268224" y="131064"/>
                </a:lnTo>
                <a:lnTo>
                  <a:pt x="254246" y="132230"/>
                </a:lnTo>
                <a:lnTo>
                  <a:pt x="210311" y="150875"/>
                </a:lnTo>
                <a:lnTo>
                  <a:pt x="180403" y="176783"/>
                </a:lnTo>
                <a:lnTo>
                  <a:pt x="149351" y="211835"/>
                </a:lnTo>
                <a:lnTo>
                  <a:pt x="149351" y="565403"/>
                </a:lnTo>
                <a:lnTo>
                  <a:pt x="149351" y="568451"/>
                </a:lnTo>
                <a:lnTo>
                  <a:pt x="149351" y="573024"/>
                </a:lnTo>
                <a:lnTo>
                  <a:pt x="146303" y="576072"/>
                </a:lnTo>
                <a:lnTo>
                  <a:pt x="143256" y="577596"/>
                </a:lnTo>
                <a:lnTo>
                  <a:pt x="140208" y="580643"/>
                </a:lnTo>
                <a:lnTo>
                  <a:pt x="134111" y="582167"/>
                </a:lnTo>
                <a:lnTo>
                  <a:pt x="128016" y="585216"/>
                </a:lnTo>
                <a:lnTo>
                  <a:pt x="120395" y="586740"/>
                </a:lnTo>
                <a:lnTo>
                  <a:pt x="111251" y="586740"/>
                </a:lnTo>
                <a:lnTo>
                  <a:pt x="103822" y="587621"/>
                </a:lnTo>
                <a:lnTo>
                  <a:pt x="95250" y="588073"/>
                </a:lnTo>
                <a:lnTo>
                  <a:pt x="85534" y="588240"/>
                </a:lnTo>
                <a:lnTo>
                  <a:pt x="74675" y="588264"/>
                </a:lnTo>
                <a:lnTo>
                  <a:pt x="64674" y="588240"/>
                </a:lnTo>
                <a:lnTo>
                  <a:pt x="55244" y="588073"/>
                </a:lnTo>
                <a:lnTo>
                  <a:pt x="46386" y="587621"/>
                </a:lnTo>
                <a:lnTo>
                  <a:pt x="38100" y="586740"/>
                </a:lnTo>
                <a:lnTo>
                  <a:pt x="28956" y="586740"/>
                </a:lnTo>
                <a:lnTo>
                  <a:pt x="21335" y="585216"/>
                </a:lnTo>
                <a:lnTo>
                  <a:pt x="15240" y="582167"/>
                </a:lnTo>
                <a:lnTo>
                  <a:pt x="9143" y="580643"/>
                </a:lnTo>
                <a:lnTo>
                  <a:pt x="6096" y="577596"/>
                </a:lnTo>
                <a:lnTo>
                  <a:pt x="3047" y="576072"/>
                </a:lnTo>
                <a:lnTo>
                  <a:pt x="1524" y="573024"/>
                </a:lnTo>
                <a:lnTo>
                  <a:pt x="0" y="568451"/>
                </a:lnTo>
                <a:lnTo>
                  <a:pt x="0" y="565403"/>
                </a:lnTo>
                <a:lnTo>
                  <a:pt x="0" y="33527"/>
                </a:lnTo>
                <a:lnTo>
                  <a:pt x="0" y="30480"/>
                </a:lnTo>
                <a:lnTo>
                  <a:pt x="1524" y="25908"/>
                </a:lnTo>
                <a:lnTo>
                  <a:pt x="3047" y="22859"/>
                </a:lnTo>
                <a:lnTo>
                  <a:pt x="4571" y="19811"/>
                </a:lnTo>
                <a:lnTo>
                  <a:pt x="9143" y="18288"/>
                </a:lnTo>
                <a:lnTo>
                  <a:pt x="13716" y="16764"/>
                </a:lnTo>
                <a:lnTo>
                  <a:pt x="18288" y="13716"/>
                </a:lnTo>
                <a:lnTo>
                  <a:pt x="25908" y="12191"/>
                </a:lnTo>
                <a:lnTo>
                  <a:pt x="33527" y="12191"/>
                </a:lnTo>
                <a:lnTo>
                  <a:pt x="39790" y="11310"/>
                </a:lnTo>
                <a:lnTo>
                  <a:pt x="47053" y="10858"/>
                </a:lnTo>
                <a:lnTo>
                  <a:pt x="55173" y="10691"/>
                </a:lnTo>
                <a:lnTo>
                  <a:pt x="64008" y="10667"/>
                </a:lnTo>
                <a:lnTo>
                  <a:pt x="72866" y="10691"/>
                </a:lnTo>
                <a:lnTo>
                  <a:pt x="81152" y="10858"/>
                </a:lnTo>
                <a:lnTo>
                  <a:pt x="88868" y="11310"/>
                </a:lnTo>
                <a:lnTo>
                  <a:pt x="96011" y="12191"/>
                </a:lnTo>
                <a:lnTo>
                  <a:pt x="103632" y="12191"/>
                </a:lnTo>
                <a:lnTo>
                  <a:pt x="111251" y="13716"/>
                </a:lnTo>
                <a:lnTo>
                  <a:pt x="115824" y="16764"/>
                </a:lnTo>
                <a:lnTo>
                  <a:pt x="120395" y="18288"/>
                </a:lnTo>
                <a:lnTo>
                  <a:pt x="123443" y="19811"/>
                </a:lnTo>
                <a:lnTo>
                  <a:pt x="124967" y="22859"/>
                </a:lnTo>
                <a:lnTo>
                  <a:pt x="126491" y="25908"/>
                </a:lnTo>
                <a:lnTo>
                  <a:pt x="128016" y="30480"/>
                </a:lnTo>
                <a:lnTo>
                  <a:pt x="128016" y="33527"/>
                </a:lnTo>
                <a:lnTo>
                  <a:pt x="128016" y="94488"/>
                </a:lnTo>
                <a:lnTo>
                  <a:pt x="172402" y="53721"/>
                </a:lnTo>
                <a:lnTo>
                  <a:pt x="217932" y="24383"/>
                </a:lnTo>
                <a:lnTo>
                  <a:pt x="264032" y="5905"/>
                </a:lnTo>
                <a:lnTo>
                  <a:pt x="287797" y="1452"/>
                </a:lnTo>
                <a:lnTo>
                  <a:pt x="312419" y="0"/>
                </a:lnTo>
                <a:close/>
              </a:path>
            </a:pathLst>
          </a:custGeom>
          <a:ln w="10668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77340" y="2901696"/>
            <a:ext cx="431800" cy="772795"/>
          </a:xfrm>
          <a:custGeom>
            <a:avLst/>
            <a:gdLst/>
            <a:ahLst/>
            <a:cxnLst/>
            <a:rect l="l" t="t" r="r" b="b"/>
            <a:pathLst>
              <a:path w="431800" h="772795">
                <a:moveTo>
                  <a:pt x="45719" y="0"/>
                </a:moveTo>
                <a:lnTo>
                  <a:pt x="408431" y="0"/>
                </a:lnTo>
                <a:lnTo>
                  <a:pt x="411479" y="0"/>
                </a:lnTo>
                <a:lnTo>
                  <a:pt x="416051" y="0"/>
                </a:lnTo>
                <a:lnTo>
                  <a:pt x="417575" y="3047"/>
                </a:lnTo>
                <a:lnTo>
                  <a:pt x="420623" y="4571"/>
                </a:lnTo>
                <a:lnTo>
                  <a:pt x="423671" y="7619"/>
                </a:lnTo>
                <a:lnTo>
                  <a:pt x="425195" y="13715"/>
                </a:lnTo>
                <a:lnTo>
                  <a:pt x="428243" y="18287"/>
                </a:lnTo>
                <a:lnTo>
                  <a:pt x="429767" y="24383"/>
                </a:lnTo>
                <a:lnTo>
                  <a:pt x="429767" y="33527"/>
                </a:lnTo>
                <a:lnTo>
                  <a:pt x="430649" y="39790"/>
                </a:lnTo>
                <a:lnTo>
                  <a:pt x="431101" y="47053"/>
                </a:lnTo>
                <a:lnTo>
                  <a:pt x="431268" y="55173"/>
                </a:lnTo>
                <a:lnTo>
                  <a:pt x="431291" y="64007"/>
                </a:lnTo>
                <a:lnTo>
                  <a:pt x="431268" y="72604"/>
                </a:lnTo>
                <a:lnTo>
                  <a:pt x="431101" y="80200"/>
                </a:lnTo>
                <a:lnTo>
                  <a:pt x="430649" y="86939"/>
                </a:lnTo>
                <a:lnTo>
                  <a:pt x="429767" y="92963"/>
                </a:lnTo>
                <a:lnTo>
                  <a:pt x="429767" y="102107"/>
                </a:lnTo>
                <a:lnTo>
                  <a:pt x="428243" y="108203"/>
                </a:lnTo>
                <a:lnTo>
                  <a:pt x="425195" y="112775"/>
                </a:lnTo>
                <a:lnTo>
                  <a:pt x="423671" y="117347"/>
                </a:lnTo>
                <a:lnTo>
                  <a:pt x="420623" y="121919"/>
                </a:lnTo>
                <a:lnTo>
                  <a:pt x="417575" y="123443"/>
                </a:lnTo>
                <a:lnTo>
                  <a:pt x="416051" y="126491"/>
                </a:lnTo>
                <a:lnTo>
                  <a:pt x="411479" y="126491"/>
                </a:lnTo>
                <a:lnTo>
                  <a:pt x="408431" y="126491"/>
                </a:lnTo>
                <a:lnTo>
                  <a:pt x="156971" y="126491"/>
                </a:lnTo>
                <a:lnTo>
                  <a:pt x="156971" y="333755"/>
                </a:lnTo>
                <a:lnTo>
                  <a:pt x="393191" y="333755"/>
                </a:lnTo>
                <a:lnTo>
                  <a:pt x="396239" y="333755"/>
                </a:lnTo>
                <a:lnTo>
                  <a:pt x="399287" y="335279"/>
                </a:lnTo>
                <a:lnTo>
                  <a:pt x="402335" y="336803"/>
                </a:lnTo>
                <a:lnTo>
                  <a:pt x="405383" y="339851"/>
                </a:lnTo>
                <a:lnTo>
                  <a:pt x="408431" y="342900"/>
                </a:lnTo>
                <a:lnTo>
                  <a:pt x="409955" y="347471"/>
                </a:lnTo>
                <a:lnTo>
                  <a:pt x="413004" y="352043"/>
                </a:lnTo>
                <a:lnTo>
                  <a:pt x="414527" y="358139"/>
                </a:lnTo>
                <a:lnTo>
                  <a:pt x="414527" y="367283"/>
                </a:lnTo>
                <a:lnTo>
                  <a:pt x="415408" y="373308"/>
                </a:lnTo>
                <a:lnTo>
                  <a:pt x="415861" y="380047"/>
                </a:lnTo>
                <a:lnTo>
                  <a:pt x="416028" y="387643"/>
                </a:lnTo>
                <a:lnTo>
                  <a:pt x="416051" y="396239"/>
                </a:lnTo>
                <a:lnTo>
                  <a:pt x="416028" y="404859"/>
                </a:lnTo>
                <a:lnTo>
                  <a:pt x="415861" y="412622"/>
                </a:lnTo>
                <a:lnTo>
                  <a:pt x="415408" y="419814"/>
                </a:lnTo>
                <a:lnTo>
                  <a:pt x="414527" y="426719"/>
                </a:lnTo>
                <a:lnTo>
                  <a:pt x="414527" y="434339"/>
                </a:lnTo>
                <a:lnTo>
                  <a:pt x="413004" y="440435"/>
                </a:lnTo>
                <a:lnTo>
                  <a:pt x="409955" y="445007"/>
                </a:lnTo>
                <a:lnTo>
                  <a:pt x="408431" y="451103"/>
                </a:lnTo>
                <a:lnTo>
                  <a:pt x="405383" y="454151"/>
                </a:lnTo>
                <a:lnTo>
                  <a:pt x="402335" y="457200"/>
                </a:lnTo>
                <a:lnTo>
                  <a:pt x="399287" y="458723"/>
                </a:lnTo>
                <a:lnTo>
                  <a:pt x="396239" y="460247"/>
                </a:lnTo>
                <a:lnTo>
                  <a:pt x="393191" y="460247"/>
                </a:lnTo>
                <a:lnTo>
                  <a:pt x="156971" y="460247"/>
                </a:lnTo>
                <a:lnTo>
                  <a:pt x="156971" y="746759"/>
                </a:lnTo>
                <a:lnTo>
                  <a:pt x="156971" y="751331"/>
                </a:lnTo>
                <a:lnTo>
                  <a:pt x="155447" y="754379"/>
                </a:lnTo>
                <a:lnTo>
                  <a:pt x="153923" y="758951"/>
                </a:lnTo>
                <a:lnTo>
                  <a:pt x="150875" y="762000"/>
                </a:lnTo>
                <a:lnTo>
                  <a:pt x="146304" y="763523"/>
                </a:lnTo>
                <a:lnTo>
                  <a:pt x="140208" y="766571"/>
                </a:lnTo>
                <a:lnTo>
                  <a:pt x="99631" y="772477"/>
                </a:lnTo>
                <a:lnTo>
                  <a:pt x="77723" y="772667"/>
                </a:lnTo>
                <a:lnTo>
                  <a:pt x="66865" y="772644"/>
                </a:lnTo>
                <a:lnTo>
                  <a:pt x="22859" y="768095"/>
                </a:lnTo>
                <a:lnTo>
                  <a:pt x="10667" y="763523"/>
                </a:lnTo>
                <a:lnTo>
                  <a:pt x="6095" y="762000"/>
                </a:lnTo>
                <a:lnTo>
                  <a:pt x="3047" y="758951"/>
                </a:lnTo>
                <a:lnTo>
                  <a:pt x="1523" y="754379"/>
                </a:lnTo>
                <a:lnTo>
                  <a:pt x="0" y="751331"/>
                </a:lnTo>
                <a:lnTo>
                  <a:pt x="0" y="746759"/>
                </a:lnTo>
                <a:lnTo>
                  <a:pt x="0" y="48767"/>
                </a:lnTo>
                <a:lnTo>
                  <a:pt x="857" y="36171"/>
                </a:lnTo>
                <a:lnTo>
                  <a:pt x="28003" y="2476"/>
                </a:lnTo>
                <a:lnTo>
                  <a:pt x="36647" y="595"/>
                </a:lnTo>
                <a:lnTo>
                  <a:pt x="45719" y="0"/>
                </a:lnTo>
                <a:close/>
              </a:path>
            </a:pathLst>
          </a:custGeom>
          <a:ln w="10668">
            <a:solidFill>
              <a:srgbClr val="7C7C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11502" y="2858262"/>
            <a:ext cx="182880" cy="1676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0472" y="4753355"/>
            <a:ext cx="7783195" cy="1719617"/>
          </a:xfrm>
          <a:custGeom>
            <a:avLst/>
            <a:gdLst/>
            <a:ahLst/>
            <a:cxnLst/>
            <a:rect l="l" t="t" r="r" b="b"/>
            <a:pathLst>
              <a:path w="7783195" h="687704">
                <a:moveTo>
                  <a:pt x="7780020" y="687324"/>
                </a:moveTo>
                <a:lnTo>
                  <a:pt x="3048" y="687324"/>
                </a:lnTo>
                <a:lnTo>
                  <a:pt x="0" y="685799"/>
                </a:lnTo>
                <a:lnTo>
                  <a:pt x="0" y="1524"/>
                </a:lnTo>
                <a:lnTo>
                  <a:pt x="3048" y="0"/>
                </a:lnTo>
                <a:lnTo>
                  <a:pt x="7780020" y="0"/>
                </a:lnTo>
                <a:lnTo>
                  <a:pt x="7783068" y="1524"/>
                </a:lnTo>
                <a:lnTo>
                  <a:pt x="7783068" y="4572"/>
                </a:lnTo>
                <a:lnTo>
                  <a:pt x="10668" y="4572"/>
                </a:lnTo>
                <a:lnTo>
                  <a:pt x="4572" y="9144"/>
                </a:lnTo>
                <a:lnTo>
                  <a:pt x="10668" y="9144"/>
                </a:lnTo>
                <a:lnTo>
                  <a:pt x="10668" y="678180"/>
                </a:lnTo>
                <a:lnTo>
                  <a:pt x="4572" y="678180"/>
                </a:lnTo>
                <a:lnTo>
                  <a:pt x="10668" y="682751"/>
                </a:lnTo>
                <a:lnTo>
                  <a:pt x="7783068" y="682751"/>
                </a:lnTo>
                <a:lnTo>
                  <a:pt x="7783068" y="685799"/>
                </a:lnTo>
                <a:lnTo>
                  <a:pt x="7780020" y="687324"/>
                </a:lnTo>
                <a:close/>
              </a:path>
              <a:path w="7783195" h="687704">
                <a:moveTo>
                  <a:pt x="10668" y="9144"/>
                </a:moveTo>
                <a:lnTo>
                  <a:pt x="4572" y="9144"/>
                </a:lnTo>
                <a:lnTo>
                  <a:pt x="10668" y="4572"/>
                </a:lnTo>
                <a:lnTo>
                  <a:pt x="10668" y="9144"/>
                </a:lnTo>
                <a:close/>
              </a:path>
              <a:path w="7783195" h="687704">
                <a:moveTo>
                  <a:pt x="7772400" y="9144"/>
                </a:moveTo>
                <a:lnTo>
                  <a:pt x="10668" y="9144"/>
                </a:lnTo>
                <a:lnTo>
                  <a:pt x="10668" y="4572"/>
                </a:lnTo>
                <a:lnTo>
                  <a:pt x="7772400" y="4572"/>
                </a:lnTo>
                <a:lnTo>
                  <a:pt x="7772400" y="9144"/>
                </a:lnTo>
                <a:close/>
              </a:path>
              <a:path w="7783195" h="687704">
                <a:moveTo>
                  <a:pt x="7772400" y="682751"/>
                </a:moveTo>
                <a:lnTo>
                  <a:pt x="7772400" y="4572"/>
                </a:lnTo>
                <a:lnTo>
                  <a:pt x="7776972" y="9144"/>
                </a:lnTo>
                <a:lnTo>
                  <a:pt x="7783068" y="9144"/>
                </a:lnTo>
                <a:lnTo>
                  <a:pt x="7783068" y="678180"/>
                </a:lnTo>
                <a:lnTo>
                  <a:pt x="7776972" y="678180"/>
                </a:lnTo>
                <a:lnTo>
                  <a:pt x="7772400" y="682751"/>
                </a:lnTo>
                <a:close/>
              </a:path>
              <a:path w="7783195" h="687704">
                <a:moveTo>
                  <a:pt x="7783068" y="9144"/>
                </a:moveTo>
                <a:lnTo>
                  <a:pt x="7776972" y="9144"/>
                </a:lnTo>
                <a:lnTo>
                  <a:pt x="7772400" y="4572"/>
                </a:lnTo>
                <a:lnTo>
                  <a:pt x="7783068" y="4572"/>
                </a:lnTo>
                <a:lnTo>
                  <a:pt x="7783068" y="9144"/>
                </a:lnTo>
                <a:close/>
              </a:path>
              <a:path w="7783195" h="687704">
                <a:moveTo>
                  <a:pt x="10668" y="682751"/>
                </a:moveTo>
                <a:lnTo>
                  <a:pt x="4572" y="678180"/>
                </a:lnTo>
                <a:lnTo>
                  <a:pt x="10668" y="678180"/>
                </a:lnTo>
                <a:lnTo>
                  <a:pt x="10668" y="682751"/>
                </a:lnTo>
                <a:close/>
              </a:path>
              <a:path w="7783195" h="687704">
                <a:moveTo>
                  <a:pt x="7772400" y="682751"/>
                </a:moveTo>
                <a:lnTo>
                  <a:pt x="10668" y="682751"/>
                </a:lnTo>
                <a:lnTo>
                  <a:pt x="10668" y="678180"/>
                </a:lnTo>
                <a:lnTo>
                  <a:pt x="7772400" y="678180"/>
                </a:lnTo>
                <a:lnTo>
                  <a:pt x="7772400" y="682751"/>
                </a:lnTo>
                <a:close/>
              </a:path>
              <a:path w="7783195" h="687704">
                <a:moveTo>
                  <a:pt x="7783068" y="682751"/>
                </a:moveTo>
                <a:lnTo>
                  <a:pt x="7772400" y="682751"/>
                </a:lnTo>
                <a:lnTo>
                  <a:pt x="7776972" y="678180"/>
                </a:lnTo>
                <a:lnTo>
                  <a:pt x="7783068" y="678180"/>
                </a:lnTo>
                <a:lnTo>
                  <a:pt x="7783068" y="682751"/>
                </a:lnTo>
                <a:close/>
              </a:path>
            </a:pathLst>
          </a:custGeom>
          <a:solidFill>
            <a:srgbClr val="702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73750" y="4334158"/>
            <a:ext cx="6883400" cy="1549783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2000" b="0" spc="-35" dirty="0">
                <a:solidFill>
                  <a:srgbClr val="898989"/>
                </a:solidFill>
                <a:latin typeface="Calibri"/>
                <a:cs typeface="Calibri"/>
              </a:rPr>
              <a:t>RESULTADOS</a:t>
            </a:r>
            <a:r>
              <a:rPr sz="2000" b="0" spc="-4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2000" b="0" spc="-20" dirty="0">
                <a:solidFill>
                  <a:srgbClr val="898989"/>
                </a:solidFill>
                <a:latin typeface="Calibri"/>
                <a:cs typeface="Calibri"/>
              </a:rPr>
              <a:t>ESTADÍSTICOS</a:t>
            </a:r>
            <a:r>
              <a:rPr lang="es-ES" sz="2000" b="0" spc="-20" dirty="0">
                <a:solidFill>
                  <a:srgbClr val="898989"/>
                </a:solidFill>
                <a:latin typeface="Calibri"/>
                <a:cs typeface="Calibri"/>
              </a:rPr>
              <a:t> 2023-24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lang="es-ES" sz="3600" u="sng" spc="-25" dirty="0"/>
              <a:t>EVALUACIÓN FINAL 1º CURSOS:</a:t>
            </a:r>
            <a:br>
              <a:rPr lang="es-ES" sz="3600" spc="-25" dirty="0"/>
            </a:br>
            <a:r>
              <a:rPr lang="es-ES" sz="3600" spc="-25" dirty="0"/>
              <a:t>Promocionan a 2º curso</a:t>
            </a:r>
            <a:endParaRPr sz="360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8439" y="1754095"/>
            <a:ext cx="1672401" cy="171961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60348" y="1115568"/>
            <a:ext cx="4032503" cy="268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35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>
            <a:extLst>
              <a:ext uri="{FF2B5EF4-FFF2-40B4-BE49-F238E27FC236}">
                <a16:creationId xmlns:a16="http://schemas.microsoft.com/office/drawing/2014/main" id="{2A24C067-F3E7-40F5-A335-76F881E0656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51900" y="121633"/>
            <a:ext cx="1661966" cy="1526191"/>
          </a:xfrm>
          <a:prstGeom prst="rect">
            <a:avLst/>
          </a:prstGeom>
        </p:spPr>
      </p:pic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44A73D95-36DA-409C-B58D-FF266391B2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8760942"/>
              </p:ext>
            </p:extLst>
          </p:nvPr>
        </p:nvGraphicFramePr>
        <p:xfrm>
          <a:off x="0" y="0"/>
          <a:ext cx="10693400" cy="7441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C4540EC-F769-42C6-8FB7-19312BE59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00662"/>
              </p:ext>
            </p:extLst>
          </p:nvPr>
        </p:nvGraphicFramePr>
        <p:xfrm>
          <a:off x="0" y="0"/>
          <a:ext cx="10693400" cy="7660787"/>
        </p:xfrm>
        <a:graphic>
          <a:graphicData uri="http://schemas.openxmlformats.org/drawingml/2006/table">
            <a:tbl>
              <a:tblPr/>
              <a:tblGrid>
                <a:gridCol w="3201419">
                  <a:extLst>
                    <a:ext uri="{9D8B030D-6E8A-4147-A177-3AD203B41FA5}">
                      <a16:colId xmlns:a16="http://schemas.microsoft.com/office/drawing/2014/main" val="4282353305"/>
                    </a:ext>
                  </a:extLst>
                </a:gridCol>
                <a:gridCol w="1980260">
                  <a:extLst>
                    <a:ext uri="{9D8B030D-6E8A-4147-A177-3AD203B41FA5}">
                      <a16:colId xmlns:a16="http://schemas.microsoft.com/office/drawing/2014/main" val="814689200"/>
                    </a:ext>
                  </a:extLst>
                </a:gridCol>
                <a:gridCol w="2904380">
                  <a:extLst>
                    <a:ext uri="{9D8B030D-6E8A-4147-A177-3AD203B41FA5}">
                      <a16:colId xmlns:a16="http://schemas.microsoft.com/office/drawing/2014/main" val="552752625"/>
                    </a:ext>
                  </a:extLst>
                </a:gridCol>
                <a:gridCol w="2607341">
                  <a:extLst>
                    <a:ext uri="{9D8B030D-6E8A-4147-A177-3AD203B41FA5}">
                      <a16:colId xmlns:a16="http://schemas.microsoft.com/office/drawing/2014/main" val="1968206978"/>
                    </a:ext>
                  </a:extLst>
                </a:gridCol>
              </a:tblGrid>
              <a:tr h="926063"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COMPARATIVA PROMOCIÓN A 2º CURSO(%)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106193"/>
                  </a:ext>
                </a:extLst>
              </a:tr>
              <a:tr h="347274"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21-22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22-23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23-24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246178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1EOI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556986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1FMA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760911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1LIA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914868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1LIT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4644224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1MGA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205179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1OGA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211606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1OGAD / DIST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442084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1OGDC / DIST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866963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1SCA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194050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1SCB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373948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1SEM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33132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1SEMD / SEMIP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976373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1SFA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397070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1SFD / SEMIP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901020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1XCA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430508"/>
                  </a:ext>
                </a:extLst>
              </a:tr>
              <a:tr h="327981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1XEA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220529"/>
                  </a:ext>
                </a:extLst>
              </a:tr>
              <a:tr h="347274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1XEB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449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698843"/>
                  </a:ext>
                </a:extLst>
              </a:tr>
              <a:tr h="347274">
                <a:tc>
                  <a:txBody>
                    <a:bodyPr/>
                    <a:lstStyle/>
                    <a:p>
                      <a:pPr algn="l" fontAlgn="t"/>
                      <a:r>
                        <a:rPr lang="es-E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152382"/>
                  </a:ext>
                </a:extLst>
              </a:tr>
            </a:tbl>
          </a:graphicData>
        </a:graphic>
      </p:graphicFrame>
      <p:pic>
        <p:nvPicPr>
          <p:cNvPr id="5" name="object 4">
            <a:extLst>
              <a:ext uri="{FF2B5EF4-FFF2-40B4-BE49-F238E27FC236}">
                <a16:creationId xmlns:a16="http://schemas.microsoft.com/office/drawing/2014/main" id="{AB7032EF-2815-4DC2-AA55-28871A012125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1300" y="123825"/>
            <a:ext cx="8382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4">
            <a:extLst>
              <a:ext uri="{FF2B5EF4-FFF2-40B4-BE49-F238E27FC236}">
                <a16:creationId xmlns:a16="http://schemas.microsoft.com/office/drawing/2014/main" id="{48A2AF30-2556-F17B-DB87-1D730E8503F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09100" y="121634"/>
            <a:ext cx="1204766" cy="1203252"/>
          </a:xfrm>
          <a:prstGeom prst="rect">
            <a:avLst/>
          </a:prstGeom>
        </p:spPr>
      </p:pic>
      <p:graphicFrame>
        <p:nvGraphicFramePr>
          <p:cNvPr id="5" name="1 Gráfico">
            <a:extLst>
              <a:ext uri="{FF2B5EF4-FFF2-40B4-BE49-F238E27FC236}">
                <a16:creationId xmlns:a16="http://schemas.microsoft.com/office/drawing/2014/main" id="{792999B4-268A-4E0F-B508-5332F09A25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716874"/>
              </p:ext>
            </p:extLst>
          </p:nvPr>
        </p:nvGraphicFramePr>
        <p:xfrm>
          <a:off x="0" y="-3250"/>
          <a:ext cx="10693400" cy="756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308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BD1523F-F85F-43F7-8867-098354271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838950"/>
              </p:ext>
            </p:extLst>
          </p:nvPr>
        </p:nvGraphicFramePr>
        <p:xfrm>
          <a:off x="35664" y="6914"/>
          <a:ext cx="10657736" cy="7555928"/>
        </p:xfrm>
        <a:graphic>
          <a:graphicData uri="http://schemas.openxmlformats.org/drawingml/2006/table">
            <a:tbl>
              <a:tblPr/>
              <a:tblGrid>
                <a:gridCol w="2871144">
                  <a:extLst>
                    <a:ext uri="{9D8B030D-6E8A-4147-A177-3AD203B41FA5}">
                      <a16:colId xmlns:a16="http://schemas.microsoft.com/office/drawing/2014/main" val="1576151739"/>
                    </a:ext>
                  </a:extLst>
                </a:gridCol>
                <a:gridCol w="2057327">
                  <a:extLst>
                    <a:ext uri="{9D8B030D-6E8A-4147-A177-3AD203B41FA5}">
                      <a16:colId xmlns:a16="http://schemas.microsoft.com/office/drawing/2014/main" val="3600935333"/>
                    </a:ext>
                  </a:extLst>
                </a:gridCol>
                <a:gridCol w="2604211">
                  <a:extLst>
                    <a:ext uri="{9D8B030D-6E8A-4147-A177-3AD203B41FA5}">
                      <a16:colId xmlns:a16="http://schemas.microsoft.com/office/drawing/2014/main" val="3743955084"/>
                    </a:ext>
                  </a:extLst>
                </a:gridCol>
                <a:gridCol w="3125054">
                  <a:extLst>
                    <a:ext uri="{9D8B030D-6E8A-4147-A177-3AD203B41FA5}">
                      <a16:colId xmlns:a16="http://schemas.microsoft.com/office/drawing/2014/main" val="3135193570"/>
                    </a:ext>
                  </a:extLst>
                </a:gridCol>
              </a:tblGrid>
              <a:tr h="25873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COMPARATIVA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543245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21-22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22-23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23-24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8604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3BPA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082828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3EOA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423134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3EPA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191885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3ECO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61563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3FDA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383291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3FPA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573238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3IMA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828694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3LDA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529279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3LIA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440096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3LRA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288212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3MGA / BILIN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589392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3MGAD / DIST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191831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3OMDC / DIST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941318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3MGB / BILIN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952382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3OAA / BILIN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256023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3ODIU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700648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3OAAD / DIST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653170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3ODDC / DIST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5987252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3SDA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08642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3SDB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053556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3SEAD / SEMIP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59759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3SLA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409729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3SLB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371359"/>
                  </a:ext>
                </a:extLst>
              </a:tr>
              <a:tr h="258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3XAA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466940"/>
                  </a:ext>
                </a:extLst>
              </a:tr>
              <a:tr h="320991">
                <a:tc>
                  <a:txBody>
                    <a:bodyPr/>
                    <a:lstStyle/>
                    <a:p>
                      <a:pPr algn="l" fontAlgn="t"/>
                      <a:endParaRPr lang="es-ES" sz="2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s-ES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244341"/>
                  </a:ext>
                </a:extLst>
              </a:tr>
              <a:tr h="507749">
                <a:tc>
                  <a:txBody>
                    <a:bodyPr/>
                    <a:lstStyle/>
                    <a:p>
                      <a:pPr algn="l" fontAlgn="t"/>
                      <a:r>
                        <a:rPr lang="es-E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MEDIA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353148"/>
                  </a:ext>
                </a:extLst>
              </a:tr>
            </a:tbl>
          </a:graphicData>
        </a:graphic>
      </p:graphicFrame>
      <p:pic>
        <p:nvPicPr>
          <p:cNvPr id="4" name="object 4">
            <a:extLst>
              <a:ext uri="{FF2B5EF4-FFF2-40B4-BE49-F238E27FC236}">
                <a16:creationId xmlns:a16="http://schemas.microsoft.com/office/drawing/2014/main" id="{45136BDE-F302-40B6-B1F8-6CD5C7BB401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664" y="0"/>
            <a:ext cx="586636" cy="5048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0472" y="4753354"/>
            <a:ext cx="7783195" cy="1253803"/>
          </a:xfrm>
          <a:custGeom>
            <a:avLst/>
            <a:gdLst/>
            <a:ahLst/>
            <a:cxnLst/>
            <a:rect l="l" t="t" r="r" b="b"/>
            <a:pathLst>
              <a:path w="7783195" h="760729">
                <a:moveTo>
                  <a:pt x="7780020" y="760476"/>
                </a:moveTo>
                <a:lnTo>
                  <a:pt x="3048" y="760476"/>
                </a:lnTo>
                <a:lnTo>
                  <a:pt x="0" y="757428"/>
                </a:lnTo>
                <a:lnTo>
                  <a:pt x="0" y="1524"/>
                </a:lnTo>
                <a:lnTo>
                  <a:pt x="3048" y="0"/>
                </a:lnTo>
                <a:lnTo>
                  <a:pt x="7780020" y="0"/>
                </a:lnTo>
                <a:lnTo>
                  <a:pt x="7783068" y="1524"/>
                </a:lnTo>
                <a:lnTo>
                  <a:pt x="7783068" y="4572"/>
                </a:lnTo>
                <a:lnTo>
                  <a:pt x="10668" y="4572"/>
                </a:lnTo>
                <a:lnTo>
                  <a:pt x="4572" y="9144"/>
                </a:lnTo>
                <a:lnTo>
                  <a:pt x="10668" y="9144"/>
                </a:lnTo>
                <a:lnTo>
                  <a:pt x="10668" y="749808"/>
                </a:lnTo>
                <a:lnTo>
                  <a:pt x="4572" y="749808"/>
                </a:lnTo>
                <a:lnTo>
                  <a:pt x="10668" y="754380"/>
                </a:lnTo>
                <a:lnTo>
                  <a:pt x="7783068" y="754380"/>
                </a:lnTo>
                <a:lnTo>
                  <a:pt x="7783068" y="757428"/>
                </a:lnTo>
                <a:lnTo>
                  <a:pt x="7780020" y="760476"/>
                </a:lnTo>
                <a:close/>
              </a:path>
              <a:path w="7783195" h="760729">
                <a:moveTo>
                  <a:pt x="10668" y="9144"/>
                </a:moveTo>
                <a:lnTo>
                  <a:pt x="4572" y="9144"/>
                </a:lnTo>
                <a:lnTo>
                  <a:pt x="10668" y="4572"/>
                </a:lnTo>
                <a:lnTo>
                  <a:pt x="10668" y="9144"/>
                </a:lnTo>
                <a:close/>
              </a:path>
              <a:path w="7783195" h="760729">
                <a:moveTo>
                  <a:pt x="7772400" y="9144"/>
                </a:moveTo>
                <a:lnTo>
                  <a:pt x="10668" y="9144"/>
                </a:lnTo>
                <a:lnTo>
                  <a:pt x="10668" y="4572"/>
                </a:lnTo>
                <a:lnTo>
                  <a:pt x="7772400" y="4572"/>
                </a:lnTo>
                <a:lnTo>
                  <a:pt x="7772400" y="9144"/>
                </a:lnTo>
                <a:close/>
              </a:path>
              <a:path w="7783195" h="760729">
                <a:moveTo>
                  <a:pt x="7772400" y="754380"/>
                </a:moveTo>
                <a:lnTo>
                  <a:pt x="7772400" y="4572"/>
                </a:lnTo>
                <a:lnTo>
                  <a:pt x="7776972" y="9144"/>
                </a:lnTo>
                <a:lnTo>
                  <a:pt x="7783068" y="9144"/>
                </a:lnTo>
                <a:lnTo>
                  <a:pt x="7783068" y="749808"/>
                </a:lnTo>
                <a:lnTo>
                  <a:pt x="7776972" y="749808"/>
                </a:lnTo>
                <a:lnTo>
                  <a:pt x="7772400" y="754380"/>
                </a:lnTo>
                <a:close/>
              </a:path>
              <a:path w="7783195" h="760729">
                <a:moveTo>
                  <a:pt x="7783068" y="9144"/>
                </a:moveTo>
                <a:lnTo>
                  <a:pt x="7776972" y="9144"/>
                </a:lnTo>
                <a:lnTo>
                  <a:pt x="7772400" y="4572"/>
                </a:lnTo>
                <a:lnTo>
                  <a:pt x="7783068" y="4572"/>
                </a:lnTo>
                <a:lnTo>
                  <a:pt x="7783068" y="9144"/>
                </a:lnTo>
                <a:close/>
              </a:path>
              <a:path w="7783195" h="760729">
                <a:moveTo>
                  <a:pt x="10668" y="754380"/>
                </a:moveTo>
                <a:lnTo>
                  <a:pt x="4572" y="749808"/>
                </a:lnTo>
                <a:lnTo>
                  <a:pt x="10668" y="749808"/>
                </a:lnTo>
                <a:lnTo>
                  <a:pt x="10668" y="754380"/>
                </a:lnTo>
                <a:close/>
              </a:path>
              <a:path w="7783195" h="760729">
                <a:moveTo>
                  <a:pt x="7772400" y="754380"/>
                </a:moveTo>
                <a:lnTo>
                  <a:pt x="10668" y="754380"/>
                </a:lnTo>
                <a:lnTo>
                  <a:pt x="10668" y="749808"/>
                </a:lnTo>
                <a:lnTo>
                  <a:pt x="7772400" y="749808"/>
                </a:lnTo>
                <a:lnTo>
                  <a:pt x="7772400" y="754380"/>
                </a:lnTo>
                <a:close/>
              </a:path>
              <a:path w="7783195" h="760729">
                <a:moveTo>
                  <a:pt x="7783068" y="754380"/>
                </a:moveTo>
                <a:lnTo>
                  <a:pt x="7772400" y="754380"/>
                </a:lnTo>
                <a:lnTo>
                  <a:pt x="7776972" y="749808"/>
                </a:lnTo>
                <a:lnTo>
                  <a:pt x="7783068" y="749808"/>
                </a:lnTo>
                <a:lnTo>
                  <a:pt x="7783068" y="754380"/>
                </a:lnTo>
                <a:close/>
              </a:path>
            </a:pathLst>
          </a:custGeom>
          <a:solidFill>
            <a:srgbClr val="702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73711" y="4340035"/>
            <a:ext cx="6509384" cy="2282676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000" b="0" spc="-35" dirty="0">
                <a:solidFill>
                  <a:srgbClr val="898989"/>
                </a:solidFill>
                <a:latin typeface="Calibri"/>
                <a:cs typeface="Calibri"/>
              </a:rPr>
              <a:t>RESULTADOS</a:t>
            </a:r>
            <a:r>
              <a:rPr sz="2000" b="0" spc="-40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2000" b="0" spc="-20" dirty="0">
                <a:solidFill>
                  <a:srgbClr val="898989"/>
                </a:solidFill>
                <a:latin typeface="Calibri"/>
                <a:cs typeface="Calibri"/>
              </a:rPr>
              <a:t>ESTADÍSTICOS</a:t>
            </a:r>
            <a:r>
              <a:rPr lang="es-ES" sz="2000" b="0" spc="-20" dirty="0">
                <a:solidFill>
                  <a:srgbClr val="898989"/>
                </a:solidFill>
                <a:latin typeface="Calibri"/>
                <a:cs typeface="Calibri"/>
              </a:rPr>
              <a:t> 2022-23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4000" u="sng" spc="-55" dirty="0"/>
              <a:t>EVALUACIÓN</a:t>
            </a:r>
            <a:r>
              <a:rPr sz="4000" u="sng" dirty="0"/>
              <a:t> </a:t>
            </a:r>
            <a:r>
              <a:rPr sz="4000" u="sng" spc="-5" dirty="0"/>
              <a:t>FINAL</a:t>
            </a:r>
            <a:r>
              <a:rPr sz="4000" u="sng" spc="-20" dirty="0"/>
              <a:t> </a:t>
            </a:r>
            <a:r>
              <a:rPr lang="es-ES" sz="4000" u="sng" spc="-5" dirty="0"/>
              <a:t>2º CURSOS</a:t>
            </a:r>
            <a:br>
              <a:rPr lang="es-ES" sz="4000" spc="-5" dirty="0"/>
            </a:br>
            <a:r>
              <a:rPr lang="es-ES" sz="4000" spc="-5" dirty="0"/>
              <a:t>Titulan</a:t>
            </a:r>
            <a:br>
              <a:rPr lang="es-ES" sz="4000" spc="-5" dirty="0"/>
            </a:br>
            <a:endParaRPr sz="400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8439" y="1754095"/>
            <a:ext cx="1672401" cy="171961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60348" y="1115568"/>
            <a:ext cx="4032503" cy="26837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4">
            <a:extLst>
              <a:ext uri="{FF2B5EF4-FFF2-40B4-BE49-F238E27FC236}">
                <a16:creationId xmlns:a16="http://schemas.microsoft.com/office/drawing/2014/main" id="{F13A1BC3-D12C-439F-8F61-D462FD062C8B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80501" y="127635"/>
            <a:ext cx="1612900" cy="1596390"/>
          </a:xfrm>
          <a:prstGeom prst="rect">
            <a:avLst/>
          </a:prstGeom>
        </p:spPr>
      </p:pic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D2310105-F564-4EA6-9501-9C52C088CC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082606"/>
              </p:ext>
            </p:extLst>
          </p:nvPr>
        </p:nvGraphicFramePr>
        <p:xfrm>
          <a:off x="38847" y="0"/>
          <a:ext cx="10615706" cy="7562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31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BBA78D7-306F-4F16-A6A0-75F178116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989122"/>
              </p:ext>
            </p:extLst>
          </p:nvPr>
        </p:nvGraphicFramePr>
        <p:xfrm>
          <a:off x="0" y="0"/>
          <a:ext cx="10693400" cy="7526739"/>
        </p:xfrm>
        <a:graphic>
          <a:graphicData uri="http://schemas.openxmlformats.org/drawingml/2006/table">
            <a:tbl>
              <a:tblPr/>
              <a:tblGrid>
                <a:gridCol w="3100454">
                  <a:extLst>
                    <a:ext uri="{9D8B030D-6E8A-4147-A177-3AD203B41FA5}">
                      <a16:colId xmlns:a16="http://schemas.microsoft.com/office/drawing/2014/main" val="3151987532"/>
                    </a:ext>
                  </a:extLst>
                </a:gridCol>
                <a:gridCol w="1898236">
                  <a:extLst>
                    <a:ext uri="{9D8B030D-6E8A-4147-A177-3AD203B41FA5}">
                      <a16:colId xmlns:a16="http://schemas.microsoft.com/office/drawing/2014/main" val="2409269651"/>
                    </a:ext>
                  </a:extLst>
                </a:gridCol>
                <a:gridCol w="3037178">
                  <a:extLst>
                    <a:ext uri="{9D8B030D-6E8A-4147-A177-3AD203B41FA5}">
                      <a16:colId xmlns:a16="http://schemas.microsoft.com/office/drawing/2014/main" val="3234585928"/>
                    </a:ext>
                  </a:extLst>
                </a:gridCol>
                <a:gridCol w="2657532">
                  <a:extLst>
                    <a:ext uri="{9D8B030D-6E8A-4147-A177-3AD203B41FA5}">
                      <a16:colId xmlns:a16="http://schemas.microsoft.com/office/drawing/2014/main" val="421651855"/>
                    </a:ext>
                  </a:extLst>
                </a:gridCol>
              </a:tblGrid>
              <a:tr h="386738"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GRUPO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COMPARATIVA (%)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652890"/>
                  </a:ext>
                </a:extLst>
              </a:tr>
              <a:tr h="409488"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21-22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22-23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23-24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2950267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2EOI / 2EOI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7479219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2FMA / 2FMA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7681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2LIA / 2LIA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703557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2LIT / 2LIT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269862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2MGA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296247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2OGA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695018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2OGAD / DIST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066772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2OGDC/ DIST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998056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2SCA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774533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2SEM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078628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2SEMD / SEMIP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800824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2SFA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937388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2SFD/ SEMIP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509522"/>
                  </a:ext>
                </a:extLst>
              </a:tr>
              <a:tr h="3867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2XCA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641089"/>
                  </a:ext>
                </a:extLst>
              </a:tr>
              <a:tr h="4094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2XEA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s-ES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216635"/>
                  </a:ext>
                </a:extLst>
              </a:tr>
              <a:tr h="409488">
                <a:tc>
                  <a:txBody>
                    <a:bodyPr/>
                    <a:lstStyle/>
                    <a:p>
                      <a:pPr algn="ctr" fontAlgn="b"/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069620"/>
                  </a:ext>
                </a:extLst>
              </a:tr>
              <a:tr h="409488">
                <a:tc>
                  <a:txBody>
                    <a:bodyPr/>
                    <a:lstStyle/>
                    <a:p>
                      <a:pPr algn="l" fontAlgn="t"/>
                      <a:r>
                        <a:rPr lang="es-E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MEDIA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32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095424"/>
                  </a:ext>
                </a:extLst>
              </a:tr>
            </a:tbl>
          </a:graphicData>
        </a:graphic>
      </p:graphicFrame>
      <p:pic>
        <p:nvPicPr>
          <p:cNvPr id="4" name="object 4">
            <a:extLst>
              <a:ext uri="{FF2B5EF4-FFF2-40B4-BE49-F238E27FC236}">
                <a16:creationId xmlns:a16="http://schemas.microsoft.com/office/drawing/2014/main" id="{C7EA58C2-05C5-40A2-9942-73FC99448BF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900" y="36111"/>
            <a:ext cx="838200" cy="6973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576</Words>
  <Application>Microsoft Office PowerPoint</Application>
  <PresentationFormat>Personalizado</PresentationFormat>
  <Paragraphs>420</Paragraphs>
  <Slides>15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Arial</vt:lpstr>
      <vt:lpstr>Calibri</vt:lpstr>
      <vt:lpstr>Office Theme</vt:lpstr>
      <vt:lpstr>Presentación de PowerPoint</vt:lpstr>
      <vt:lpstr>RESULTADOS ESTADÍSTICOS 2023-24 EVALUACIÓN FINAL 1º CURSOS: Promocionan a 2º curso</vt:lpstr>
      <vt:lpstr>Presentación de PowerPoint</vt:lpstr>
      <vt:lpstr>Presentación de PowerPoint</vt:lpstr>
      <vt:lpstr>Presentación de PowerPoint</vt:lpstr>
      <vt:lpstr>Presentación de PowerPoint</vt:lpstr>
      <vt:lpstr>RESULTADOS ESTADÍSTICOS 2022-23 EVALUACIÓN FINAL 2º CURSOS Titulan </vt:lpstr>
      <vt:lpstr>Presentación de PowerPoint</vt:lpstr>
      <vt:lpstr>Presentación de PowerPoint</vt:lpstr>
      <vt:lpstr>Presentación de PowerPoint</vt:lpstr>
      <vt:lpstr>Presentación de PowerPoint</vt:lpstr>
      <vt:lpstr>RESULTADOS ESTADÍSTICOS CURSOS DE ESPECIALIZACIÓN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RESULTADOS 2ªEVALUACIÓN Y FINAL DE MARZO</dc:title>
  <dc:creator>Usuario</dc:creator>
  <cp:lastModifiedBy>Usuario</cp:lastModifiedBy>
  <cp:revision>42</cp:revision>
  <dcterms:created xsi:type="dcterms:W3CDTF">2022-06-27T17:17:39Z</dcterms:created>
  <dcterms:modified xsi:type="dcterms:W3CDTF">2024-06-28T07:36:53Z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2022-05-04T00:00:00Z</vt:filetime>
  </property>
  <property fmtid="{D5CDD505-2E9C-101B-9397-08002B2CF9AE}" pid="3" name="LastSaved">
    <vt:filetime>2022-06-27T00:00:00Z</vt:filetime>
  </property>
</Properties>
</file>